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67" r:id="rId5"/>
    <p:sldId id="305" r:id="rId6"/>
    <p:sldId id="311" r:id="rId7"/>
    <p:sldId id="287" r:id="rId8"/>
    <p:sldId id="278" r:id="rId9"/>
    <p:sldId id="280" r:id="rId10"/>
    <p:sldId id="282" r:id="rId11"/>
    <p:sldId id="284" r:id="rId12"/>
    <p:sldId id="306" r:id="rId13"/>
    <p:sldId id="283" r:id="rId14"/>
    <p:sldId id="268" r:id="rId15"/>
    <p:sldId id="288" r:id="rId16"/>
    <p:sldId id="285" r:id="rId17"/>
    <p:sldId id="290" r:id="rId18"/>
    <p:sldId id="291" r:id="rId19"/>
    <p:sldId id="292" r:id="rId20"/>
    <p:sldId id="301" r:id="rId21"/>
    <p:sldId id="308" r:id="rId22"/>
    <p:sldId id="294" r:id="rId23"/>
    <p:sldId id="303" r:id="rId24"/>
    <p:sldId id="295" r:id="rId25"/>
    <p:sldId id="297" r:id="rId26"/>
    <p:sldId id="300" r:id="rId27"/>
    <p:sldId id="298" r:id="rId28"/>
    <p:sldId id="296" r:id="rId29"/>
    <p:sldId id="307" r:id="rId30"/>
    <p:sldId id="304" r:id="rId31"/>
    <p:sldId id="275" r:id="rId32"/>
  </p:sldIdLst>
  <p:sldSz cx="12192000" cy="6858000"/>
  <p:notesSz cx="6858000" cy="9144000"/>
  <p:defaultTextStyle>
    <a:defPPr rtl="0"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heodora Pandi" initials="MTP" lastIdx="1" clrIdx="0">
    <p:extLst>
      <p:ext uri="{19B8F6BF-5375-455C-9EA6-DF929625EA0E}">
        <p15:presenceInfo xmlns:p15="http://schemas.microsoft.com/office/powerpoint/2012/main" userId="fa2b69ad96533b2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6505" autoAdjust="0"/>
  </p:normalViewPr>
  <p:slideViewPr>
    <p:cSldViewPr snapToGrid="0">
      <p:cViewPr varScale="1">
        <p:scale>
          <a:sx n="64" d="100"/>
          <a:sy n="64" d="100"/>
        </p:scale>
        <p:origin x="88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5/8/layout/radial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7BAA62E8-9AA4-4755-BBBA-252A536FD7A8}">
      <dgm:prSet phldrT="[Κείμενο]"/>
      <dgm:spPr/>
      <dgm:t>
        <a:bodyPr/>
        <a:lstStyle/>
        <a:p>
          <a:r>
            <a:rPr lang="en-US" dirty="0"/>
            <a:t>Data Structures</a:t>
          </a:r>
          <a:endParaRPr lang="el-GR" dirty="0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D3CACBA5-1A2C-4BB8-9B9E-B5754BB2574C}">
      <dgm:prSet phldrT="[Κείμενο]"/>
      <dgm:spPr/>
      <dgm:t>
        <a:bodyPr/>
        <a:lstStyle/>
        <a:p>
          <a:r>
            <a:rPr lang="en-US" dirty="0"/>
            <a:t>Lists</a:t>
          </a:r>
          <a:endParaRPr lang="el-GR" dirty="0"/>
        </a:p>
      </dgm:t>
    </dgm:pt>
    <dgm:pt modelId="{F0C582C0-AC65-40D7-A63C-0F43ECDD5635}" type="parTrans" cxnId="{CE31997F-7AA9-453F-91E1-F9E93ADCB4C2}">
      <dgm:prSet/>
      <dgm:spPr/>
      <dgm:t>
        <a:bodyPr/>
        <a:lstStyle/>
        <a:p>
          <a:endParaRPr lang="el-GR"/>
        </a:p>
      </dgm:t>
    </dgm:pt>
    <dgm:pt modelId="{043A33BC-8B61-4530-97F4-B8B7FFE832E6}" type="sibTrans" cxnId="{CE31997F-7AA9-453F-91E1-F9E93ADCB4C2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/>
      <dgm:spPr/>
      <dgm:t>
        <a:bodyPr/>
        <a:lstStyle/>
        <a:p>
          <a:r>
            <a:rPr lang="en-US" dirty="0"/>
            <a:t>Matrices</a:t>
          </a:r>
          <a:endParaRPr lang="el-GR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/>
      <dgm:spPr/>
      <dgm:t>
        <a:bodyPr/>
        <a:lstStyle/>
        <a:p>
          <a:r>
            <a:rPr lang="en-US" dirty="0"/>
            <a:t>Data frames</a:t>
          </a:r>
          <a:endParaRPr lang="el-GR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/>
      <dgm:spPr/>
      <dgm:t>
        <a:bodyPr/>
        <a:lstStyle/>
        <a:p>
          <a:r>
            <a:rPr lang="en-US" dirty="0"/>
            <a:t>Data tables</a:t>
          </a:r>
          <a:endParaRPr lang="el-GR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95AA2669-8001-4E20-80E8-5A35C673278E}">
      <dgm:prSet/>
      <dgm:spPr/>
      <dgm:t>
        <a:bodyPr/>
        <a:lstStyle/>
        <a:p>
          <a:r>
            <a:rPr lang="en-US" dirty="0"/>
            <a:t>Tibbles</a:t>
          </a:r>
          <a:endParaRPr lang="el-GR" dirty="0"/>
        </a:p>
      </dgm:t>
    </dgm:pt>
    <dgm:pt modelId="{99104344-A392-4DA2-9BFB-DB3589859802}" type="parTrans" cxnId="{A8ED5640-10FB-4892-AEFB-224C7E8396BC}">
      <dgm:prSet/>
      <dgm:spPr/>
      <dgm:t>
        <a:bodyPr/>
        <a:lstStyle/>
        <a:p>
          <a:endParaRPr lang="el-GR"/>
        </a:p>
      </dgm:t>
    </dgm:pt>
    <dgm:pt modelId="{B20CDF7F-418C-4835-866E-EE7DF610ECC2}" type="sibTrans" cxnId="{A8ED5640-10FB-4892-AEFB-224C7E8396BC}">
      <dgm:prSet/>
      <dgm:spPr/>
      <dgm:t>
        <a:bodyPr/>
        <a:lstStyle/>
        <a:p>
          <a:endParaRPr lang="el-GR"/>
        </a:p>
      </dgm:t>
    </dgm:pt>
    <dgm:pt modelId="{E62B500C-9705-4373-A9C1-537F136500D8}">
      <dgm:prSet/>
      <dgm:spPr/>
      <dgm:t>
        <a:bodyPr/>
        <a:lstStyle/>
        <a:p>
          <a:r>
            <a:rPr lang="en-US" dirty="0"/>
            <a:t>Factors</a:t>
          </a:r>
          <a:endParaRPr lang="el-GR" dirty="0"/>
        </a:p>
      </dgm:t>
    </dgm:pt>
    <dgm:pt modelId="{4988BE3E-4554-46FC-A3B1-6F496A5F3CF1}" type="parTrans" cxnId="{5D9FCF06-0EAE-4FA5-B140-371746E7DA67}">
      <dgm:prSet/>
      <dgm:spPr/>
      <dgm:t>
        <a:bodyPr/>
        <a:lstStyle/>
        <a:p>
          <a:endParaRPr lang="el-GR"/>
        </a:p>
      </dgm:t>
    </dgm:pt>
    <dgm:pt modelId="{BCE001DB-31FC-4BCC-851D-5A5471588304}" type="sibTrans" cxnId="{5D9FCF06-0EAE-4FA5-B140-371746E7DA67}">
      <dgm:prSet/>
      <dgm:spPr/>
      <dgm:t>
        <a:bodyPr/>
        <a:lstStyle/>
        <a:p>
          <a:endParaRPr lang="el-GR"/>
        </a:p>
      </dgm:t>
    </dgm:pt>
    <dgm:pt modelId="{497AD40E-9A19-4C29-80F1-D33B08A694A0}">
      <dgm:prSet phldrT="[Κείμενο]"/>
      <dgm:spPr/>
      <dgm:t>
        <a:bodyPr/>
        <a:lstStyle/>
        <a:p>
          <a:r>
            <a:rPr lang="en-US" dirty="0"/>
            <a:t>Arrays</a:t>
          </a:r>
          <a:endParaRPr lang="el-GR" dirty="0"/>
        </a:p>
      </dgm:t>
    </dgm:pt>
    <dgm:pt modelId="{E04C6E4A-7E1B-4EDF-9AD0-CF4DF06438B6}" type="parTrans" cxnId="{39D2B042-739A-4BE6-A99B-817F9370AF0B}">
      <dgm:prSet/>
      <dgm:spPr/>
      <dgm:t>
        <a:bodyPr/>
        <a:lstStyle/>
        <a:p>
          <a:endParaRPr lang="el-GR"/>
        </a:p>
      </dgm:t>
    </dgm:pt>
    <dgm:pt modelId="{92B13895-BAEE-4895-AD17-7412F7EB0267}" type="sibTrans" cxnId="{39D2B042-739A-4BE6-A99B-817F9370AF0B}">
      <dgm:prSet/>
      <dgm:spPr/>
      <dgm:t>
        <a:bodyPr/>
        <a:lstStyle/>
        <a:p>
          <a:endParaRPr lang="el-GR"/>
        </a:p>
      </dgm:t>
    </dgm:pt>
    <dgm:pt modelId="{4C18A5BC-07E2-44F7-936B-0CAAE818DCDC}">
      <dgm:prSet phldrT="[Κείμενο]"/>
      <dgm:spPr/>
      <dgm:t>
        <a:bodyPr/>
        <a:lstStyle/>
        <a:p>
          <a:r>
            <a:rPr lang="en-US"/>
            <a:t>Vectors</a:t>
          </a:r>
          <a:endParaRPr lang="el-GR" dirty="0"/>
        </a:p>
      </dgm:t>
    </dgm:pt>
    <dgm:pt modelId="{69F550CA-0EDC-4CEC-8BC6-AF3C4FCB53EC}" type="parTrans" cxnId="{29BF3B8A-4D7C-43F4-B076-701C1273BE1B}">
      <dgm:prSet/>
      <dgm:spPr/>
      <dgm:t>
        <a:bodyPr/>
        <a:lstStyle/>
        <a:p>
          <a:endParaRPr lang="el-GR"/>
        </a:p>
      </dgm:t>
    </dgm:pt>
    <dgm:pt modelId="{73373A3F-BF3F-4CC2-BDBA-EF9B5C8EFAA7}" type="sibTrans" cxnId="{29BF3B8A-4D7C-43F4-B076-701C1273BE1B}">
      <dgm:prSet/>
      <dgm:spPr/>
      <dgm:t>
        <a:bodyPr/>
        <a:lstStyle/>
        <a:p>
          <a:endParaRPr lang="el-GR"/>
        </a:p>
      </dgm:t>
    </dgm:pt>
    <dgm:pt modelId="{CD600797-AD84-4634-8145-BFBB4A875EC9}" type="pres">
      <dgm:prSet presAssocID="{F3446595-6F4C-4507-82C9-7BB50703204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2BC85C8-6F6D-4F6F-9F45-522C45513CCE}" type="pres">
      <dgm:prSet presAssocID="{7BAA62E8-9AA4-4755-BBBA-252A536FD7A8}" presName="centerShape" presStyleLbl="node0" presStyleIdx="0" presStyleCnt="1"/>
      <dgm:spPr/>
    </dgm:pt>
    <dgm:pt modelId="{491539F7-DA17-48F2-B6CA-9BB83F08C937}" type="pres">
      <dgm:prSet presAssocID="{69F550CA-0EDC-4CEC-8BC6-AF3C4FCB53EC}" presName="parTrans" presStyleLbl="sibTrans2D1" presStyleIdx="0" presStyleCnt="8"/>
      <dgm:spPr/>
    </dgm:pt>
    <dgm:pt modelId="{4C0015CA-5438-4169-A72D-EA496BB6B6A1}" type="pres">
      <dgm:prSet presAssocID="{69F550CA-0EDC-4CEC-8BC6-AF3C4FCB53EC}" presName="connectorText" presStyleLbl="sibTrans2D1" presStyleIdx="0" presStyleCnt="8"/>
      <dgm:spPr/>
    </dgm:pt>
    <dgm:pt modelId="{8A9551FC-BE1A-4E07-894D-50D548275780}" type="pres">
      <dgm:prSet presAssocID="{4C18A5BC-07E2-44F7-936B-0CAAE818DCDC}" presName="node" presStyleLbl="node1" presStyleIdx="0" presStyleCnt="8">
        <dgm:presLayoutVars>
          <dgm:bulletEnabled val="1"/>
        </dgm:presLayoutVars>
      </dgm:prSet>
      <dgm:spPr/>
    </dgm:pt>
    <dgm:pt modelId="{A5BF2238-5FC4-4D6C-9C87-FD82357A9D1B}" type="pres">
      <dgm:prSet presAssocID="{F0C582C0-AC65-40D7-A63C-0F43ECDD5635}" presName="parTrans" presStyleLbl="sibTrans2D1" presStyleIdx="1" presStyleCnt="8"/>
      <dgm:spPr/>
    </dgm:pt>
    <dgm:pt modelId="{D80FA12D-38FE-451E-87A8-0EDAF9CAE05E}" type="pres">
      <dgm:prSet presAssocID="{F0C582C0-AC65-40D7-A63C-0F43ECDD5635}" presName="connectorText" presStyleLbl="sibTrans2D1" presStyleIdx="1" presStyleCnt="8"/>
      <dgm:spPr/>
    </dgm:pt>
    <dgm:pt modelId="{81275092-5EEE-47CC-AC9E-531B50DE83DF}" type="pres">
      <dgm:prSet presAssocID="{D3CACBA5-1A2C-4BB8-9B9E-B5754BB2574C}" presName="node" presStyleLbl="node1" presStyleIdx="1" presStyleCnt="8">
        <dgm:presLayoutVars>
          <dgm:bulletEnabled val="1"/>
        </dgm:presLayoutVars>
      </dgm:prSet>
      <dgm:spPr/>
    </dgm:pt>
    <dgm:pt modelId="{D0A9990D-67A0-4873-BEF3-1FDAEC9B3277}" type="pres">
      <dgm:prSet presAssocID="{03DE0A2D-8B3E-4790-9DC2-AD016EE41F76}" presName="parTrans" presStyleLbl="sibTrans2D1" presStyleIdx="2" presStyleCnt="8"/>
      <dgm:spPr/>
    </dgm:pt>
    <dgm:pt modelId="{2FC59D78-31F1-41D1-85C0-A6AFDD30B21E}" type="pres">
      <dgm:prSet presAssocID="{03DE0A2D-8B3E-4790-9DC2-AD016EE41F76}" presName="connectorText" presStyleLbl="sibTrans2D1" presStyleIdx="2" presStyleCnt="8"/>
      <dgm:spPr/>
    </dgm:pt>
    <dgm:pt modelId="{D878E28D-C95C-418E-9750-47EBB1032C2E}" type="pres">
      <dgm:prSet presAssocID="{83245846-44C1-4801-B948-EFFA7B0510E1}" presName="node" presStyleLbl="node1" presStyleIdx="2" presStyleCnt="8">
        <dgm:presLayoutVars>
          <dgm:bulletEnabled val="1"/>
        </dgm:presLayoutVars>
      </dgm:prSet>
      <dgm:spPr/>
    </dgm:pt>
    <dgm:pt modelId="{45F14F5D-F82E-4595-8D4C-68BE3C24F6C6}" type="pres">
      <dgm:prSet presAssocID="{E04C6E4A-7E1B-4EDF-9AD0-CF4DF06438B6}" presName="parTrans" presStyleLbl="sibTrans2D1" presStyleIdx="3" presStyleCnt="8"/>
      <dgm:spPr/>
    </dgm:pt>
    <dgm:pt modelId="{B75A6156-ECD4-40AD-B561-740BC598B1C9}" type="pres">
      <dgm:prSet presAssocID="{E04C6E4A-7E1B-4EDF-9AD0-CF4DF06438B6}" presName="connectorText" presStyleLbl="sibTrans2D1" presStyleIdx="3" presStyleCnt="8"/>
      <dgm:spPr/>
    </dgm:pt>
    <dgm:pt modelId="{AB7600A0-96CF-4522-8B77-62869F453B2C}" type="pres">
      <dgm:prSet presAssocID="{497AD40E-9A19-4C29-80F1-D33B08A694A0}" presName="node" presStyleLbl="node1" presStyleIdx="3" presStyleCnt="8">
        <dgm:presLayoutVars>
          <dgm:bulletEnabled val="1"/>
        </dgm:presLayoutVars>
      </dgm:prSet>
      <dgm:spPr/>
    </dgm:pt>
    <dgm:pt modelId="{C581FF6D-22CB-4A52-A21D-AA914E974BDE}" type="pres">
      <dgm:prSet presAssocID="{3650FBA6-A7FF-4812-8600-C3E20ACD3BB4}" presName="parTrans" presStyleLbl="sibTrans2D1" presStyleIdx="4" presStyleCnt="8"/>
      <dgm:spPr/>
    </dgm:pt>
    <dgm:pt modelId="{6827590F-4AA9-49AA-AD9E-A2898D3164C6}" type="pres">
      <dgm:prSet presAssocID="{3650FBA6-A7FF-4812-8600-C3E20ACD3BB4}" presName="connectorText" presStyleLbl="sibTrans2D1" presStyleIdx="4" presStyleCnt="8"/>
      <dgm:spPr/>
    </dgm:pt>
    <dgm:pt modelId="{30CC6CC1-5508-481B-88E1-3A7B52D0197D}" type="pres">
      <dgm:prSet presAssocID="{618AF433-1A33-4483-A210-6B5448A8FAD0}" presName="node" presStyleLbl="node1" presStyleIdx="4" presStyleCnt="8">
        <dgm:presLayoutVars>
          <dgm:bulletEnabled val="1"/>
        </dgm:presLayoutVars>
      </dgm:prSet>
      <dgm:spPr/>
    </dgm:pt>
    <dgm:pt modelId="{7157727C-B65E-4C67-B9C5-86FF77B907B2}" type="pres">
      <dgm:prSet presAssocID="{6C245179-66A4-42A9-854D-E0C762797EAD}" presName="parTrans" presStyleLbl="sibTrans2D1" presStyleIdx="5" presStyleCnt="8"/>
      <dgm:spPr/>
    </dgm:pt>
    <dgm:pt modelId="{C76D7843-BF42-4DE6-90FF-BC9B89D6DD6E}" type="pres">
      <dgm:prSet presAssocID="{6C245179-66A4-42A9-854D-E0C762797EAD}" presName="connectorText" presStyleLbl="sibTrans2D1" presStyleIdx="5" presStyleCnt="8"/>
      <dgm:spPr/>
    </dgm:pt>
    <dgm:pt modelId="{6890AE58-B2F7-47F7-917F-21B9DB174456}" type="pres">
      <dgm:prSet presAssocID="{42592CAD-0886-43F9-BC73-8300468F6D24}" presName="node" presStyleLbl="node1" presStyleIdx="5" presStyleCnt="8">
        <dgm:presLayoutVars>
          <dgm:bulletEnabled val="1"/>
        </dgm:presLayoutVars>
      </dgm:prSet>
      <dgm:spPr/>
    </dgm:pt>
    <dgm:pt modelId="{74C22613-BF69-4C18-978C-77E2B12432BA}" type="pres">
      <dgm:prSet presAssocID="{99104344-A392-4DA2-9BFB-DB3589859802}" presName="parTrans" presStyleLbl="sibTrans2D1" presStyleIdx="6" presStyleCnt="8"/>
      <dgm:spPr/>
    </dgm:pt>
    <dgm:pt modelId="{F97BE54D-4C3C-4A2C-8CF7-D1282B92B5DA}" type="pres">
      <dgm:prSet presAssocID="{99104344-A392-4DA2-9BFB-DB3589859802}" presName="connectorText" presStyleLbl="sibTrans2D1" presStyleIdx="6" presStyleCnt="8"/>
      <dgm:spPr/>
    </dgm:pt>
    <dgm:pt modelId="{5B64B6B6-48B4-4A00-800A-1D174349B7C4}" type="pres">
      <dgm:prSet presAssocID="{95AA2669-8001-4E20-80E8-5A35C673278E}" presName="node" presStyleLbl="node1" presStyleIdx="6" presStyleCnt="8">
        <dgm:presLayoutVars>
          <dgm:bulletEnabled val="1"/>
        </dgm:presLayoutVars>
      </dgm:prSet>
      <dgm:spPr/>
    </dgm:pt>
    <dgm:pt modelId="{B7BD7A3A-2B8C-47DE-BB7F-871FBFF1CAC2}" type="pres">
      <dgm:prSet presAssocID="{4988BE3E-4554-46FC-A3B1-6F496A5F3CF1}" presName="parTrans" presStyleLbl="sibTrans2D1" presStyleIdx="7" presStyleCnt="8"/>
      <dgm:spPr/>
    </dgm:pt>
    <dgm:pt modelId="{F27E24EA-22B6-4A60-B29C-AB6E335235EC}" type="pres">
      <dgm:prSet presAssocID="{4988BE3E-4554-46FC-A3B1-6F496A5F3CF1}" presName="connectorText" presStyleLbl="sibTrans2D1" presStyleIdx="7" presStyleCnt="8"/>
      <dgm:spPr/>
    </dgm:pt>
    <dgm:pt modelId="{291244CD-BB5D-481F-8557-6493CD154394}" type="pres">
      <dgm:prSet presAssocID="{E62B500C-9705-4373-A9C1-537F136500D8}" presName="node" presStyleLbl="node1" presStyleIdx="7" presStyleCnt="8">
        <dgm:presLayoutVars>
          <dgm:bulletEnabled val="1"/>
        </dgm:presLayoutVars>
      </dgm:prSet>
      <dgm:spPr/>
    </dgm:pt>
  </dgm:ptLst>
  <dgm:cxnLst>
    <dgm:cxn modelId="{F43AED01-4231-4B8F-8B9D-915AEE93CEE3}" type="presOf" srcId="{6C245179-66A4-42A9-854D-E0C762797EAD}" destId="{C76D7843-BF42-4DE6-90FF-BC9B89D6DD6E}" srcOrd="1" destOrd="0" presId="urn:microsoft.com/office/officeart/2005/8/layout/radial5"/>
    <dgm:cxn modelId="{5D9FCF06-0EAE-4FA5-B140-371746E7DA67}" srcId="{7BAA62E8-9AA4-4755-BBBA-252A536FD7A8}" destId="{E62B500C-9705-4373-A9C1-537F136500D8}" srcOrd="7" destOrd="0" parTransId="{4988BE3E-4554-46FC-A3B1-6F496A5F3CF1}" sibTransId="{BCE001DB-31FC-4BCC-851D-5A5471588304}"/>
    <dgm:cxn modelId="{CF9E6007-024A-4BFF-80A6-9A8EFB44425F}" type="presOf" srcId="{83245846-44C1-4801-B948-EFFA7B0510E1}" destId="{D878E28D-C95C-418E-9750-47EBB1032C2E}" srcOrd="0" destOrd="0" presId="urn:microsoft.com/office/officeart/2005/8/layout/radial5"/>
    <dgm:cxn modelId="{37BE6A11-BDDA-493D-A0A1-D377B0087078}" srcId="{7BAA62E8-9AA4-4755-BBBA-252A536FD7A8}" destId="{618AF433-1A33-4483-A210-6B5448A8FAD0}" srcOrd="4" destOrd="0" parTransId="{3650FBA6-A7FF-4812-8600-C3E20ACD3BB4}" sibTransId="{EFB2EDB4-508D-49B5-91F3-9940D472050F}"/>
    <dgm:cxn modelId="{281C6512-DCEC-4F58-925C-B00B3CAB72F4}" type="presOf" srcId="{E04C6E4A-7E1B-4EDF-9AD0-CF4DF06438B6}" destId="{45F14F5D-F82E-4595-8D4C-68BE3C24F6C6}" srcOrd="0" destOrd="0" presId="urn:microsoft.com/office/officeart/2005/8/layout/radial5"/>
    <dgm:cxn modelId="{5E271316-0300-4F77-A75F-2016515D29B0}" type="presOf" srcId="{7BAA62E8-9AA4-4755-BBBA-252A536FD7A8}" destId="{92BC85C8-6F6D-4F6F-9F45-522C45513CCE}" srcOrd="0" destOrd="0" presId="urn:microsoft.com/office/officeart/2005/8/layout/radial5"/>
    <dgm:cxn modelId="{16D47B1A-493E-41A8-85A2-74CC54FB09B6}" type="presOf" srcId="{E62B500C-9705-4373-A9C1-537F136500D8}" destId="{291244CD-BB5D-481F-8557-6493CD154394}" srcOrd="0" destOrd="0" presId="urn:microsoft.com/office/officeart/2005/8/layout/radial5"/>
    <dgm:cxn modelId="{2CB1A427-0971-4EDE-8BC3-9AD4AED74E76}" type="presOf" srcId="{E04C6E4A-7E1B-4EDF-9AD0-CF4DF06438B6}" destId="{B75A6156-ECD4-40AD-B561-740BC598B1C9}" srcOrd="1" destOrd="0" presId="urn:microsoft.com/office/officeart/2005/8/layout/radial5"/>
    <dgm:cxn modelId="{1D6E8F29-049D-4C96-AA83-E4DDE303CBA6}" type="presOf" srcId="{618AF433-1A33-4483-A210-6B5448A8FAD0}" destId="{30CC6CC1-5508-481B-88E1-3A7B52D0197D}" srcOrd="0" destOrd="0" presId="urn:microsoft.com/office/officeart/2005/8/layout/radial5"/>
    <dgm:cxn modelId="{712D282E-8A8B-4913-A0B1-0DE55B6CBAE3}" type="presOf" srcId="{D3CACBA5-1A2C-4BB8-9B9E-B5754BB2574C}" destId="{81275092-5EEE-47CC-AC9E-531B50DE83DF}" srcOrd="0" destOrd="0" presId="urn:microsoft.com/office/officeart/2005/8/layout/radial5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A8ED5640-10FB-4892-AEFB-224C7E8396BC}" srcId="{7BAA62E8-9AA4-4755-BBBA-252A536FD7A8}" destId="{95AA2669-8001-4E20-80E8-5A35C673278E}" srcOrd="6" destOrd="0" parTransId="{99104344-A392-4DA2-9BFB-DB3589859802}" sibTransId="{B20CDF7F-418C-4835-866E-EE7DF610ECC2}"/>
    <dgm:cxn modelId="{DA61555F-2A14-44EB-85B6-2B18F3DAF2E9}" type="presOf" srcId="{99104344-A392-4DA2-9BFB-DB3589859802}" destId="{74C22613-BF69-4C18-978C-77E2B12432BA}" srcOrd="0" destOrd="0" presId="urn:microsoft.com/office/officeart/2005/8/layout/radial5"/>
    <dgm:cxn modelId="{39D2B042-739A-4BE6-A99B-817F9370AF0B}" srcId="{7BAA62E8-9AA4-4755-BBBA-252A536FD7A8}" destId="{497AD40E-9A19-4C29-80F1-D33B08A694A0}" srcOrd="3" destOrd="0" parTransId="{E04C6E4A-7E1B-4EDF-9AD0-CF4DF06438B6}" sibTransId="{92B13895-BAEE-4895-AD17-7412F7EB0267}"/>
    <dgm:cxn modelId="{BD9E4063-FABA-4FE0-8E3B-E24E1A7A1B04}" type="presOf" srcId="{03DE0A2D-8B3E-4790-9DC2-AD016EE41F76}" destId="{2FC59D78-31F1-41D1-85C0-A6AFDD30B21E}" srcOrd="1" destOrd="0" presId="urn:microsoft.com/office/officeart/2005/8/layout/radial5"/>
    <dgm:cxn modelId="{2EDA3452-D275-40C3-B691-1C5A50DD8A04}" type="presOf" srcId="{6C245179-66A4-42A9-854D-E0C762797EAD}" destId="{7157727C-B65E-4C67-B9C5-86FF77B907B2}" srcOrd="0" destOrd="0" presId="urn:microsoft.com/office/officeart/2005/8/layout/radial5"/>
    <dgm:cxn modelId="{D44E7F73-47C5-4740-BD62-B913C4A4FBA5}" type="presOf" srcId="{497AD40E-9A19-4C29-80F1-D33B08A694A0}" destId="{AB7600A0-96CF-4522-8B77-62869F453B2C}" srcOrd="0" destOrd="0" presId="urn:microsoft.com/office/officeart/2005/8/layout/radial5"/>
    <dgm:cxn modelId="{A3BFD974-0BA7-48F6-B6AB-09021B547157}" type="presOf" srcId="{95AA2669-8001-4E20-80E8-5A35C673278E}" destId="{5B64B6B6-48B4-4A00-800A-1D174349B7C4}" srcOrd="0" destOrd="0" presId="urn:microsoft.com/office/officeart/2005/8/layout/radial5"/>
    <dgm:cxn modelId="{8D1AC079-964A-47BC-9CBF-FA46B5E41E5F}" type="presOf" srcId="{4C18A5BC-07E2-44F7-936B-0CAAE818DCDC}" destId="{8A9551FC-BE1A-4E07-894D-50D548275780}" srcOrd="0" destOrd="0" presId="urn:microsoft.com/office/officeart/2005/8/layout/radial5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CE31997F-7AA9-453F-91E1-F9E93ADCB4C2}" srcId="{7BAA62E8-9AA4-4755-BBBA-252A536FD7A8}" destId="{D3CACBA5-1A2C-4BB8-9B9E-B5754BB2574C}" srcOrd="1" destOrd="0" parTransId="{F0C582C0-AC65-40D7-A63C-0F43ECDD5635}" sibTransId="{043A33BC-8B61-4530-97F4-B8B7FFE832E6}"/>
    <dgm:cxn modelId="{29BF3B8A-4D7C-43F4-B076-701C1273BE1B}" srcId="{7BAA62E8-9AA4-4755-BBBA-252A536FD7A8}" destId="{4C18A5BC-07E2-44F7-936B-0CAAE818DCDC}" srcOrd="0" destOrd="0" parTransId="{69F550CA-0EDC-4CEC-8BC6-AF3C4FCB53EC}" sibTransId="{73373A3F-BF3F-4CC2-BDBA-EF9B5C8EFAA7}"/>
    <dgm:cxn modelId="{87B06F97-BED6-4798-9CFD-2C1DE0BD7303}" type="presOf" srcId="{69F550CA-0EDC-4CEC-8BC6-AF3C4FCB53EC}" destId="{4C0015CA-5438-4169-A72D-EA496BB6B6A1}" srcOrd="1" destOrd="0" presId="urn:microsoft.com/office/officeart/2005/8/layout/radial5"/>
    <dgm:cxn modelId="{E8C17497-A2E5-4BC0-A82D-114B57CE8922}" type="presOf" srcId="{42592CAD-0886-43F9-BC73-8300468F6D24}" destId="{6890AE58-B2F7-47F7-917F-21B9DB174456}" srcOrd="0" destOrd="0" presId="urn:microsoft.com/office/officeart/2005/8/layout/radial5"/>
    <dgm:cxn modelId="{F318B39E-7570-43FD-8BF1-7054AADCA97A}" type="presOf" srcId="{69F550CA-0EDC-4CEC-8BC6-AF3C4FCB53EC}" destId="{491539F7-DA17-48F2-B6CA-9BB83F08C937}" srcOrd="0" destOrd="0" presId="urn:microsoft.com/office/officeart/2005/8/layout/radial5"/>
    <dgm:cxn modelId="{243192A4-EC67-44A2-AD78-A3EEA98B6084}" type="presOf" srcId="{4988BE3E-4554-46FC-A3B1-6F496A5F3CF1}" destId="{B7BD7A3A-2B8C-47DE-BB7F-871FBFF1CAC2}" srcOrd="0" destOrd="0" presId="urn:microsoft.com/office/officeart/2005/8/layout/radial5"/>
    <dgm:cxn modelId="{E6E9CCA7-C1A7-4675-99AF-5A2C8D8431B1}" type="presOf" srcId="{4988BE3E-4554-46FC-A3B1-6F496A5F3CF1}" destId="{F27E24EA-22B6-4A60-B29C-AB6E335235EC}" srcOrd="1" destOrd="0" presId="urn:microsoft.com/office/officeart/2005/8/layout/radial5"/>
    <dgm:cxn modelId="{C4E499C4-8DB9-4D27-946C-9B4728B29771}" type="presOf" srcId="{F0C582C0-AC65-40D7-A63C-0F43ECDD5635}" destId="{D80FA12D-38FE-451E-87A8-0EDAF9CAE05E}" srcOrd="1" destOrd="0" presId="urn:microsoft.com/office/officeart/2005/8/layout/radial5"/>
    <dgm:cxn modelId="{16CA28CE-9367-4374-B883-ED6033A06967}" type="presOf" srcId="{3650FBA6-A7FF-4812-8600-C3E20ACD3BB4}" destId="{C581FF6D-22CB-4A52-A21D-AA914E974BDE}" srcOrd="0" destOrd="0" presId="urn:microsoft.com/office/officeart/2005/8/layout/radial5"/>
    <dgm:cxn modelId="{B837F8D0-26B0-44C1-9202-C4E8F010349E}" type="presOf" srcId="{3650FBA6-A7FF-4812-8600-C3E20ACD3BB4}" destId="{6827590F-4AA9-49AA-AD9E-A2898D3164C6}" srcOrd="1" destOrd="0" presId="urn:microsoft.com/office/officeart/2005/8/layout/radial5"/>
    <dgm:cxn modelId="{F83940D4-7423-433E-8C2B-909DFC95AA85}" type="presOf" srcId="{99104344-A392-4DA2-9BFB-DB3589859802}" destId="{F97BE54D-4C3C-4A2C-8CF7-D1282B92B5DA}" srcOrd="1" destOrd="0" presId="urn:microsoft.com/office/officeart/2005/8/layout/radial5"/>
    <dgm:cxn modelId="{3ADDA9D9-5152-4CD5-A832-918D2356E665}" type="presOf" srcId="{F0C582C0-AC65-40D7-A63C-0F43ECDD5635}" destId="{A5BF2238-5FC4-4D6C-9C87-FD82357A9D1B}" srcOrd="0" destOrd="0" presId="urn:microsoft.com/office/officeart/2005/8/layout/radial5"/>
    <dgm:cxn modelId="{F589BFED-E07E-4600-9EDC-510CDC717834}" type="presOf" srcId="{F3446595-6F4C-4507-82C9-7BB50703204C}" destId="{CD600797-AD84-4634-8145-BFBB4A875EC9}" srcOrd="0" destOrd="0" presId="urn:microsoft.com/office/officeart/2005/8/layout/radial5"/>
    <dgm:cxn modelId="{DE1D77F9-793B-4086-8B41-40CA4DB31D40}" srcId="{7BAA62E8-9AA4-4755-BBBA-252A536FD7A8}" destId="{42592CAD-0886-43F9-BC73-8300468F6D24}" srcOrd="5" destOrd="0" parTransId="{6C245179-66A4-42A9-854D-E0C762797EAD}" sibTransId="{CDEE5ECF-14FD-41D1-8770-78D8649D5487}"/>
    <dgm:cxn modelId="{B7A0FBFD-761B-40EA-A155-C1058B115A23}" type="presOf" srcId="{03DE0A2D-8B3E-4790-9DC2-AD016EE41F76}" destId="{D0A9990D-67A0-4873-BEF3-1FDAEC9B3277}" srcOrd="0" destOrd="0" presId="urn:microsoft.com/office/officeart/2005/8/layout/radial5"/>
    <dgm:cxn modelId="{78835BFE-8C55-4A35-85C2-055C28609EA9}" type="presParOf" srcId="{CD600797-AD84-4634-8145-BFBB4A875EC9}" destId="{92BC85C8-6F6D-4F6F-9F45-522C45513CCE}" srcOrd="0" destOrd="0" presId="urn:microsoft.com/office/officeart/2005/8/layout/radial5"/>
    <dgm:cxn modelId="{6CE94FB1-CB9E-4055-81C5-5F1BFAABB9F7}" type="presParOf" srcId="{CD600797-AD84-4634-8145-BFBB4A875EC9}" destId="{491539F7-DA17-48F2-B6CA-9BB83F08C937}" srcOrd="1" destOrd="0" presId="urn:microsoft.com/office/officeart/2005/8/layout/radial5"/>
    <dgm:cxn modelId="{A07A8435-11DB-40E9-A70C-44EF56BD4DBD}" type="presParOf" srcId="{491539F7-DA17-48F2-B6CA-9BB83F08C937}" destId="{4C0015CA-5438-4169-A72D-EA496BB6B6A1}" srcOrd="0" destOrd="0" presId="urn:microsoft.com/office/officeart/2005/8/layout/radial5"/>
    <dgm:cxn modelId="{C8FF2934-5595-4643-B82F-27B9DA389620}" type="presParOf" srcId="{CD600797-AD84-4634-8145-BFBB4A875EC9}" destId="{8A9551FC-BE1A-4E07-894D-50D548275780}" srcOrd="2" destOrd="0" presId="urn:microsoft.com/office/officeart/2005/8/layout/radial5"/>
    <dgm:cxn modelId="{21A020F5-5386-484F-8DF5-9AF25C142CDF}" type="presParOf" srcId="{CD600797-AD84-4634-8145-BFBB4A875EC9}" destId="{A5BF2238-5FC4-4D6C-9C87-FD82357A9D1B}" srcOrd="3" destOrd="0" presId="urn:microsoft.com/office/officeart/2005/8/layout/radial5"/>
    <dgm:cxn modelId="{A0EEBB94-5620-4FDB-A228-F9B6D6BAA8F6}" type="presParOf" srcId="{A5BF2238-5FC4-4D6C-9C87-FD82357A9D1B}" destId="{D80FA12D-38FE-451E-87A8-0EDAF9CAE05E}" srcOrd="0" destOrd="0" presId="urn:microsoft.com/office/officeart/2005/8/layout/radial5"/>
    <dgm:cxn modelId="{BA530D28-F1D1-48DE-894B-AA674679C037}" type="presParOf" srcId="{CD600797-AD84-4634-8145-BFBB4A875EC9}" destId="{81275092-5EEE-47CC-AC9E-531B50DE83DF}" srcOrd="4" destOrd="0" presId="urn:microsoft.com/office/officeart/2005/8/layout/radial5"/>
    <dgm:cxn modelId="{B9BF7168-BA6E-42A8-8DEC-44999FDDB268}" type="presParOf" srcId="{CD600797-AD84-4634-8145-BFBB4A875EC9}" destId="{D0A9990D-67A0-4873-BEF3-1FDAEC9B3277}" srcOrd="5" destOrd="0" presId="urn:microsoft.com/office/officeart/2005/8/layout/radial5"/>
    <dgm:cxn modelId="{01F0F4D2-2906-4394-975E-6D0714889744}" type="presParOf" srcId="{D0A9990D-67A0-4873-BEF3-1FDAEC9B3277}" destId="{2FC59D78-31F1-41D1-85C0-A6AFDD30B21E}" srcOrd="0" destOrd="0" presId="urn:microsoft.com/office/officeart/2005/8/layout/radial5"/>
    <dgm:cxn modelId="{C1BC6397-094E-452F-865B-41C134AD6E4D}" type="presParOf" srcId="{CD600797-AD84-4634-8145-BFBB4A875EC9}" destId="{D878E28D-C95C-418E-9750-47EBB1032C2E}" srcOrd="6" destOrd="0" presId="urn:microsoft.com/office/officeart/2005/8/layout/radial5"/>
    <dgm:cxn modelId="{AE32D6F9-AF96-4D27-BD35-B60F4FA31123}" type="presParOf" srcId="{CD600797-AD84-4634-8145-BFBB4A875EC9}" destId="{45F14F5D-F82E-4595-8D4C-68BE3C24F6C6}" srcOrd="7" destOrd="0" presId="urn:microsoft.com/office/officeart/2005/8/layout/radial5"/>
    <dgm:cxn modelId="{26309E4B-58A0-40F3-BF73-D61D6F0559BF}" type="presParOf" srcId="{45F14F5D-F82E-4595-8D4C-68BE3C24F6C6}" destId="{B75A6156-ECD4-40AD-B561-740BC598B1C9}" srcOrd="0" destOrd="0" presId="urn:microsoft.com/office/officeart/2005/8/layout/radial5"/>
    <dgm:cxn modelId="{9B5DA1AA-96B8-4CCB-B55E-30B25FDBC83A}" type="presParOf" srcId="{CD600797-AD84-4634-8145-BFBB4A875EC9}" destId="{AB7600A0-96CF-4522-8B77-62869F453B2C}" srcOrd="8" destOrd="0" presId="urn:microsoft.com/office/officeart/2005/8/layout/radial5"/>
    <dgm:cxn modelId="{B0A79EEC-BDC0-4CE2-9D69-54D55DF4171A}" type="presParOf" srcId="{CD600797-AD84-4634-8145-BFBB4A875EC9}" destId="{C581FF6D-22CB-4A52-A21D-AA914E974BDE}" srcOrd="9" destOrd="0" presId="urn:microsoft.com/office/officeart/2005/8/layout/radial5"/>
    <dgm:cxn modelId="{0CC4728D-2612-46C0-9685-3EE36375C980}" type="presParOf" srcId="{C581FF6D-22CB-4A52-A21D-AA914E974BDE}" destId="{6827590F-4AA9-49AA-AD9E-A2898D3164C6}" srcOrd="0" destOrd="0" presId="urn:microsoft.com/office/officeart/2005/8/layout/radial5"/>
    <dgm:cxn modelId="{D753E5E9-02DA-47CB-BDA8-A75E680DDEC1}" type="presParOf" srcId="{CD600797-AD84-4634-8145-BFBB4A875EC9}" destId="{30CC6CC1-5508-481B-88E1-3A7B52D0197D}" srcOrd="10" destOrd="0" presId="urn:microsoft.com/office/officeart/2005/8/layout/radial5"/>
    <dgm:cxn modelId="{D99E47AD-BFCF-46DC-BEED-23A9E02AEB8B}" type="presParOf" srcId="{CD600797-AD84-4634-8145-BFBB4A875EC9}" destId="{7157727C-B65E-4C67-B9C5-86FF77B907B2}" srcOrd="11" destOrd="0" presId="urn:microsoft.com/office/officeart/2005/8/layout/radial5"/>
    <dgm:cxn modelId="{1128AFD3-B32F-4E01-912B-9E6DE606B626}" type="presParOf" srcId="{7157727C-B65E-4C67-B9C5-86FF77B907B2}" destId="{C76D7843-BF42-4DE6-90FF-BC9B89D6DD6E}" srcOrd="0" destOrd="0" presId="urn:microsoft.com/office/officeart/2005/8/layout/radial5"/>
    <dgm:cxn modelId="{47EF58EB-6E48-41ED-90F0-29ADCB4BAC52}" type="presParOf" srcId="{CD600797-AD84-4634-8145-BFBB4A875EC9}" destId="{6890AE58-B2F7-47F7-917F-21B9DB174456}" srcOrd="12" destOrd="0" presId="urn:microsoft.com/office/officeart/2005/8/layout/radial5"/>
    <dgm:cxn modelId="{844283C1-7D3B-4374-AAC6-223439181167}" type="presParOf" srcId="{CD600797-AD84-4634-8145-BFBB4A875EC9}" destId="{74C22613-BF69-4C18-978C-77E2B12432BA}" srcOrd="13" destOrd="0" presId="urn:microsoft.com/office/officeart/2005/8/layout/radial5"/>
    <dgm:cxn modelId="{FAF1C2DC-90FF-4711-82BB-6595F8E1CE94}" type="presParOf" srcId="{74C22613-BF69-4C18-978C-77E2B12432BA}" destId="{F97BE54D-4C3C-4A2C-8CF7-D1282B92B5DA}" srcOrd="0" destOrd="0" presId="urn:microsoft.com/office/officeart/2005/8/layout/radial5"/>
    <dgm:cxn modelId="{FF77F124-39DB-4458-B807-1CB7572F34CD}" type="presParOf" srcId="{CD600797-AD84-4634-8145-BFBB4A875EC9}" destId="{5B64B6B6-48B4-4A00-800A-1D174349B7C4}" srcOrd="14" destOrd="0" presId="urn:microsoft.com/office/officeart/2005/8/layout/radial5"/>
    <dgm:cxn modelId="{839AE6D7-1D23-4B00-93DC-52B8F3A8EDDB}" type="presParOf" srcId="{CD600797-AD84-4634-8145-BFBB4A875EC9}" destId="{B7BD7A3A-2B8C-47DE-BB7F-871FBFF1CAC2}" srcOrd="15" destOrd="0" presId="urn:microsoft.com/office/officeart/2005/8/layout/radial5"/>
    <dgm:cxn modelId="{C04A0BE5-BA44-4EFA-A313-143A807FFE5A}" type="presParOf" srcId="{B7BD7A3A-2B8C-47DE-BB7F-871FBFF1CAC2}" destId="{F27E24EA-22B6-4A60-B29C-AB6E335235EC}" srcOrd="0" destOrd="0" presId="urn:microsoft.com/office/officeart/2005/8/layout/radial5"/>
    <dgm:cxn modelId="{2B55F493-FAE8-4F82-9B95-3DFB4CD3BC85}" type="presParOf" srcId="{CD600797-AD84-4634-8145-BFBB4A875EC9}" destId="{291244CD-BB5D-481F-8557-6493CD154394}" srcOrd="1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446595-6F4C-4507-82C9-7BB50703204C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D5BC6D56-861D-4517-9413-B049F0E5D5B5}">
      <dgm:prSet phldrT="[Κείμενο]" custT="1"/>
      <dgm:spPr/>
      <dgm:t>
        <a:bodyPr/>
        <a:lstStyle/>
        <a:p>
          <a:r>
            <a:rPr lang="en-US" sz="1800" dirty="0"/>
            <a:t>Integer</a:t>
          </a:r>
          <a:endParaRPr lang="el-GR" sz="1200" dirty="0"/>
        </a:p>
      </dgm:t>
    </dgm:pt>
    <dgm:pt modelId="{028A18D4-C1B2-4338-9AAE-A34F51B3E36D}" type="parTrans" cxnId="{060D9925-927D-4FA4-AB0D-91A3BD555FA4}">
      <dgm:prSet/>
      <dgm:spPr/>
      <dgm:t>
        <a:bodyPr/>
        <a:lstStyle/>
        <a:p>
          <a:endParaRPr lang="el-GR"/>
        </a:p>
      </dgm:t>
    </dgm:pt>
    <dgm:pt modelId="{A29FCF9E-440B-42C7-BA83-2552E79276B7}" type="sibTrans" cxnId="{060D9925-927D-4FA4-AB0D-91A3BD555FA4}">
      <dgm:prSet/>
      <dgm:spPr/>
      <dgm:t>
        <a:bodyPr/>
        <a:lstStyle/>
        <a:p>
          <a:endParaRPr lang="el-GR"/>
        </a:p>
      </dgm:t>
    </dgm:pt>
    <dgm:pt modelId="{83245846-44C1-4801-B948-EFFA7B0510E1}">
      <dgm:prSet phldrT="[Κείμενο]" custT="1"/>
      <dgm:spPr/>
      <dgm:t>
        <a:bodyPr/>
        <a:lstStyle/>
        <a:p>
          <a:r>
            <a:rPr lang="en-US" sz="1800" dirty="0"/>
            <a:t>Character</a:t>
          </a:r>
          <a:endParaRPr lang="el-GR" sz="900" dirty="0"/>
        </a:p>
      </dgm:t>
    </dgm:pt>
    <dgm:pt modelId="{03DE0A2D-8B3E-4790-9DC2-AD016EE41F76}" type="parTrans" cxnId="{8D42307B-41AA-4116-A467-F8DB948A24D8}">
      <dgm:prSet/>
      <dgm:spPr/>
      <dgm:t>
        <a:bodyPr/>
        <a:lstStyle/>
        <a:p>
          <a:endParaRPr lang="el-GR"/>
        </a:p>
      </dgm:t>
    </dgm:pt>
    <dgm:pt modelId="{C0442C49-B469-4F79-9A47-F978E152B763}" type="sibTrans" cxnId="{8D42307B-41AA-4116-A467-F8DB948A24D8}">
      <dgm:prSet/>
      <dgm:spPr/>
      <dgm:t>
        <a:bodyPr/>
        <a:lstStyle/>
        <a:p>
          <a:endParaRPr lang="el-GR"/>
        </a:p>
      </dgm:t>
    </dgm:pt>
    <dgm:pt modelId="{618AF433-1A33-4483-A210-6B5448A8FAD0}">
      <dgm:prSet custT="1"/>
      <dgm:spPr/>
      <dgm:t>
        <a:bodyPr/>
        <a:lstStyle/>
        <a:p>
          <a:r>
            <a:rPr lang="en-US" sz="1800" dirty="0"/>
            <a:t>Logical</a:t>
          </a:r>
          <a:endParaRPr lang="el-GR" sz="5300" dirty="0"/>
        </a:p>
      </dgm:t>
    </dgm:pt>
    <dgm:pt modelId="{3650FBA6-A7FF-4812-8600-C3E20ACD3BB4}" type="parTrans" cxnId="{37BE6A11-BDDA-493D-A0A1-D377B0087078}">
      <dgm:prSet/>
      <dgm:spPr/>
      <dgm:t>
        <a:bodyPr/>
        <a:lstStyle/>
        <a:p>
          <a:endParaRPr lang="el-GR"/>
        </a:p>
      </dgm:t>
    </dgm:pt>
    <dgm:pt modelId="{EFB2EDB4-508D-49B5-91F3-9940D472050F}" type="sibTrans" cxnId="{37BE6A11-BDDA-493D-A0A1-D377B0087078}">
      <dgm:prSet/>
      <dgm:spPr/>
      <dgm:t>
        <a:bodyPr/>
        <a:lstStyle/>
        <a:p>
          <a:endParaRPr lang="el-GR"/>
        </a:p>
      </dgm:t>
    </dgm:pt>
    <dgm:pt modelId="{42592CAD-0886-43F9-BC73-8300468F6D24}">
      <dgm:prSet custT="1"/>
      <dgm:spPr/>
      <dgm:t>
        <a:bodyPr/>
        <a:lstStyle/>
        <a:p>
          <a:r>
            <a:rPr lang="en-US" sz="1800" dirty="0"/>
            <a:t>Complex</a:t>
          </a:r>
          <a:endParaRPr lang="el-GR" sz="2400" dirty="0"/>
        </a:p>
      </dgm:t>
    </dgm:pt>
    <dgm:pt modelId="{6C245179-66A4-42A9-854D-E0C762797EAD}" type="parTrans" cxnId="{DE1D77F9-793B-4086-8B41-40CA4DB31D40}">
      <dgm:prSet/>
      <dgm:spPr/>
      <dgm:t>
        <a:bodyPr/>
        <a:lstStyle/>
        <a:p>
          <a:endParaRPr lang="el-GR"/>
        </a:p>
      </dgm:t>
    </dgm:pt>
    <dgm:pt modelId="{CDEE5ECF-14FD-41D1-8770-78D8649D5487}" type="sibTrans" cxnId="{DE1D77F9-793B-4086-8B41-40CA4DB31D40}">
      <dgm:prSet/>
      <dgm:spPr/>
      <dgm:t>
        <a:bodyPr/>
        <a:lstStyle/>
        <a:p>
          <a:endParaRPr lang="el-GR"/>
        </a:p>
      </dgm:t>
    </dgm:pt>
    <dgm:pt modelId="{D2C8D721-0E15-4A90-886D-D6CC20C3F4CD}">
      <dgm:prSet phldrT="[Κείμενο]" custT="1"/>
      <dgm:spPr/>
      <dgm:t>
        <a:bodyPr/>
        <a:lstStyle/>
        <a:p>
          <a:r>
            <a:rPr lang="en-US" sz="1800" dirty="0"/>
            <a:t>Numerical</a:t>
          </a:r>
          <a:endParaRPr lang="el-GR" sz="700" dirty="0"/>
        </a:p>
      </dgm:t>
    </dgm:pt>
    <dgm:pt modelId="{D6EEFE85-132D-4D2E-ABFC-2778A1B674C1}" type="parTrans" cxnId="{02EDCA92-B4AC-4D69-8E39-18E6CD91AB0A}">
      <dgm:prSet/>
      <dgm:spPr/>
      <dgm:t>
        <a:bodyPr/>
        <a:lstStyle/>
        <a:p>
          <a:endParaRPr lang="el-GR"/>
        </a:p>
      </dgm:t>
    </dgm:pt>
    <dgm:pt modelId="{BBA56DC7-FBEC-4797-A54E-FCA5C0BC8FBD}" type="sibTrans" cxnId="{02EDCA92-B4AC-4D69-8E39-18E6CD91AB0A}">
      <dgm:prSet/>
      <dgm:spPr/>
      <dgm:t>
        <a:bodyPr/>
        <a:lstStyle/>
        <a:p>
          <a:endParaRPr lang="el-GR"/>
        </a:p>
      </dgm:t>
    </dgm:pt>
    <dgm:pt modelId="{7BAA62E8-9AA4-4755-BBBA-252A536FD7A8}">
      <dgm:prSet phldrT="[Κείμενο]" custT="1"/>
      <dgm:spPr/>
      <dgm:t>
        <a:bodyPr/>
        <a:lstStyle/>
        <a:p>
          <a:r>
            <a:rPr lang="en-US" sz="2400" dirty="0"/>
            <a:t>Data Types</a:t>
          </a:r>
          <a:endParaRPr lang="el-GR" sz="2000" dirty="0"/>
        </a:p>
      </dgm:t>
    </dgm:pt>
    <dgm:pt modelId="{897DCDC7-2A16-4C35-8166-561B12AC6F73}" type="sibTrans" cxnId="{47E6C93D-714B-4DE6-A138-380F7C138DBD}">
      <dgm:prSet/>
      <dgm:spPr/>
      <dgm:t>
        <a:bodyPr/>
        <a:lstStyle/>
        <a:p>
          <a:endParaRPr lang="el-GR"/>
        </a:p>
      </dgm:t>
    </dgm:pt>
    <dgm:pt modelId="{2BA9E0D5-8B25-4620-8574-3943786F8265}" type="parTrans" cxnId="{47E6C93D-714B-4DE6-A138-380F7C138DBD}">
      <dgm:prSet/>
      <dgm:spPr/>
      <dgm:t>
        <a:bodyPr/>
        <a:lstStyle/>
        <a:p>
          <a:endParaRPr lang="el-GR"/>
        </a:p>
      </dgm:t>
    </dgm:pt>
    <dgm:pt modelId="{2F078236-42F9-417E-A8ED-768FAEFB69FB}" type="pres">
      <dgm:prSet presAssocID="{F3446595-6F4C-4507-82C9-7BB50703204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639106E-4E1D-488D-AB70-99D58C534A1E}" type="pres">
      <dgm:prSet presAssocID="{7BAA62E8-9AA4-4755-BBBA-252A536FD7A8}" presName="root1" presStyleCnt="0"/>
      <dgm:spPr/>
    </dgm:pt>
    <dgm:pt modelId="{AC9BE718-D5FF-402C-AE54-1A6C9290EC45}" type="pres">
      <dgm:prSet presAssocID="{7BAA62E8-9AA4-4755-BBBA-252A536FD7A8}" presName="LevelOneTextNode" presStyleLbl="node0" presStyleIdx="0" presStyleCnt="1">
        <dgm:presLayoutVars>
          <dgm:chPref val="3"/>
        </dgm:presLayoutVars>
      </dgm:prSet>
      <dgm:spPr/>
    </dgm:pt>
    <dgm:pt modelId="{A867E18B-826C-47D0-861A-CE3656C86418}" type="pres">
      <dgm:prSet presAssocID="{7BAA62E8-9AA4-4755-BBBA-252A536FD7A8}" presName="level2hierChild" presStyleCnt="0"/>
      <dgm:spPr/>
    </dgm:pt>
    <dgm:pt modelId="{0001FAEE-A6C5-43BF-B3F2-1CD055B0C317}" type="pres">
      <dgm:prSet presAssocID="{D6EEFE85-132D-4D2E-ABFC-2778A1B674C1}" presName="conn2-1" presStyleLbl="parChTrans1D2" presStyleIdx="0" presStyleCnt="5"/>
      <dgm:spPr/>
    </dgm:pt>
    <dgm:pt modelId="{B7A7C6A2-AEE4-458F-8791-4C443B4020AC}" type="pres">
      <dgm:prSet presAssocID="{D6EEFE85-132D-4D2E-ABFC-2778A1B674C1}" presName="connTx" presStyleLbl="parChTrans1D2" presStyleIdx="0" presStyleCnt="5"/>
      <dgm:spPr/>
    </dgm:pt>
    <dgm:pt modelId="{FB04FD2F-7167-4812-B82B-3918536AB579}" type="pres">
      <dgm:prSet presAssocID="{D2C8D721-0E15-4A90-886D-D6CC20C3F4CD}" presName="root2" presStyleCnt="0"/>
      <dgm:spPr/>
    </dgm:pt>
    <dgm:pt modelId="{E821AEC3-C97E-4AE3-90CD-E5E782A46A53}" type="pres">
      <dgm:prSet presAssocID="{D2C8D721-0E15-4A90-886D-D6CC20C3F4CD}" presName="LevelTwoTextNode" presStyleLbl="node2" presStyleIdx="0" presStyleCnt="5">
        <dgm:presLayoutVars>
          <dgm:chPref val="3"/>
        </dgm:presLayoutVars>
      </dgm:prSet>
      <dgm:spPr/>
    </dgm:pt>
    <dgm:pt modelId="{32356CE7-907F-4223-BFBE-E955404A5AB2}" type="pres">
      <dgm:prSet presAssocID="{D2C8D721-0E15-4A90-886D-D6CC20C3F4CD}" presName="level3hierChild" presStyleCnt="0"/>
      <dgm:spPr/>
    </dgm:pt>
    <dgm:pt modelId="{10D8C13F-80A5-49C3-9C24-C8FC453A06D7}" type="pres">
      <dgm:prSet presAssocID="{028A18D4-C1B2-4338-9AAE-A34F51B3E36D}" presName="conn2-1" presStyleLbl="parChTrans1D2" presStyleIdx="1" presStyleCnt="5"/>
      <dgm:spPr/>
    </dgm:pt>
    <dgm:pt modelId="{24CD6F21-8494-439D-A550-B6AF67F69D3F}" type="pres">
      <dgm:prSet presAssocID="{028A18D4-C1B2-4338-9AAE-A34F51B3E36D}" presName="connTx" presStyleLbl="parChTrans1D2" presStyleIdx="1" presStyleCnt="5"/>
      <dgm:spPr/>
    </dgm:pt>
    <dgm:pt modelId="{EF1227D4-BC87-4985-B2C6-B9248E571936}" type="pres">
      <dgm:prSet presAssocID="{D5BC6D56-861D-4517-9413-B049F0E5D5B5}" presName="root2" presStyleCnt="0"/>
      <dgm:spPr/>
    </dgm:pt>
    <dgm:pt modelId="{87DF7A60-4E58-4701-ADAE-40C572F345E5}" type="pres">
      <dgm:prSet presAssocID="{D5BC6D56-861D-4517-9413-B049F0E5D5B5}" presName="LevelTwoTextNode" presStyleLbl="node2" presStyleIdx="1" presStyleCnt="5">
        <dgm:presLayoutVars>
          <dgm:chPref val="3"/>
        </dgm:presLayoutVars>
      </dgm:prSet>
      <dgm:spPr/>
    </dgm:pt>
    <dgm:pt modelId="{49CEF0EA-B402-4822-A631-45D6B24E3D19}" type="pres">
      <dgm:prSet presAssocID="{D5BC6D56-861D-4517-9413-B049F0E5D5B5}" presName="level3hierChild" presStyleCnt="0"/>
      <dgm:spPr/>
    </dgm:pt>
    <dgm:pt modelId="{01D6F22D-3ED1-4EFC-97A4-F0844F44FD14}" type="pres">
      <dgm:prSet presAssocID="{03DE0A2D-8B3E-4790-9DC2-AD016EE41F76}" presName="conn2-1" presStyleLbl="parChTrans1D2" presStyleIdx="2" presStyleCnt="5"/>
      <dgm:spPr/>
    </dgm:pt>
    <dgm:pt modelId="{13CB066B-C7A6-4B16-9A2B-13597B3F852D}" type="pres">
      <dgm:prSet presAssocID="{03DE0A2D-8B3E-4790-9DC2-AD016EE41F76}" presName="connTx" presStyleLbl="parChTrans1D2" presStyleIdx="2" presStyleCnt="5"/>
      <dgm:spPr/>
    </dgm:pt>
    <dgm:pt modelId="{EDCF4D3F-07F2-4936-9A56-E6F085E0B4FE}" type="pres">
      <dgm:prSet presAssocID="{83245846-44C1-4801-B948-EFFA7B0510E1}" presName="root2" presStyleCnt="0"/>
      <dgm:spPr/>
    </dgm:pt>
    <dgm:pt modelId="{BCA37FC1-64A8-4D31-8093-D0DF3ABAEED8}" type="pres">
      <dgm:prSet presAssocID="{83245846-44C1-4801-B948-EFFA7B0510E1}" presName="LevelTwoTextNode" presStyleLbl="node2" presStyleIdx="2" presStyleCnt="5">
        <dgm:presLayoutVars>
          <dgm:chPref val="3"/>
        </dgm:presLayoutVars>
      </dgm:prSet>
      <dgm:spPr/>
    </dgm:pt>
    <dgm:pt modelId="{2BA1D5E0-28F7-4571-8829-7661D45BD832}" type="pres">
      <dgm:prSet presAssocID="{83245846-44C1-4801-B948-EFFA7B0510E1}" presName="level3hierChild" presStyleCnt="0"/>
      <dgm:spPr/>
    </dgm:pt>
    <dgm:pt modelId="{0B563943-B9F1-4000-8BA8-DCD8AFC46D7D}" type="pres">
      <dgm:prSet presAssocID="{3650FBA6-A7FF-4812-8600-C3E20ACD3BB4}" presName="conn2-1" presStyleLbl="parChTrans1D2" presStyleIdx="3" presStyleCnt="5"/>
      <dgm:spPr/>
    </dgm:pt>
    <dgm:pt modelId="{40CB745A-9F0C-418D-A6A6-B87238E10FFF}" type="pres">
      <dgm:prSet presAssocID="{3650FBA6-A7FF-4812-8600-C3E20ACD3BB4}" presName="connTx" presStyleLbl="parChTrans1D2" presStyleIdx="3" presStyleCnt="5"/>
      <dgm:spPr/>
    </dgm:pt>
    <dgm:pt modelId="{CE211AFF-C276-4A8A-89EE-46A5D5411341}" type="pres">
      <dgm:prSet presAssocID="{618AF433-1A33-4483-A210-6B5448A8FAD0}" presName="root2" presStyleCnt="0"/>
      <dgm:spPr/>
    </dgm:pt>
    <dgm:pt modelId="{48329481-7C4D-4954-AA90-8A11D741E0C7}" type="pres">
      <dgm:prSet presAssocID="{618AF433-1A33-4483-A210-6B5448A8FAD0}" presName="LevelTwoTextNode" presStyleLbl="node2" presStyleIdx="3" presStyleCnt="5">
        <dgm:presLayoutVars>
          <dgm:chPref val="3"/>
        </dgm:presLayoutVars>
      </dgm:prSet>
      <dgm:spPr/>
    </dgm:pt>
    <dgm:pt modelId="{EA200C27-D469-42F5-934B-8DDD78A81DEA}" type="pres">
      <dgm:prSet presAssocID="{618AF433-1A33-4483-A210-6B5448A8FAD0}" presName="level3hierChild" presStyleCnt="0"/>
      <dgm:spPr/>
    </dgm:pt>
    <dgm:pt modelId="{22A30F2F-7404-4B2C-B8BD-479BDA007D04}" type="pres">
      <dgm:prSet presAssocID="{6C245179-66A4-42A9-854D-E0C762797EAD}" presName="conn2-1" presStyleLbl="parChTrans1D2" presStyleIdx="4" presStyleCnt="5"/>
      <dgm:spPr/>
    </dgm:pt>
    <dgm:pt modelId="{1E76752D-EF73-4573-8BCD-BF85B8132E11}" type="pres">
      <dgm:prSet presAssocID="{6C245179-66A4-42A9-854D-E0C762797EAD}" presName="connTx" presStyleLbl="parChTrans1D2" presStyleIdx="4" presStyleCnt="5"/>
      <dgm:spPr/>
    </dgm:pt>
    <dgm:pt modelId="{8A7E1470-32AC-462F-BAA4-44A580229133}" type="pres">
      <dgm:prSet presAssocID="{42592CAD-0886-43F9-BC73-8300468F6D24}" presName="root2" presStyleCnt="0"/>
      <dgm:spPr/>
    </dgm:pt>
    <dgm:pt modelId="{3791BEDB-D48A-4A97-857B-B1D721D45465}" type="pres">
      <dgm:prSet presAssocID="{42592CAD-0886-43F9-BC73-8300468F6D24}" presName="LevelTwoTextNode" presStyleLbl="node2" presStyleIdx="4" presStyleCnt="5">
        <dgm:presLayoutVars>
          <dgm:chPref val="3"/>
        </dgm:presLayoutVars>
      </dgm:prSet>
      <dgm:spPr/>
    </dgm:pt>
    <dgm:pt modelId="{BEED5DCF-92C6-49C2-96DD-CFEB18C20A8E}" type="pres">
      <dgm:prSet presAssocID="{42592CAD-0886-43F9-BC73-8300468F6D24}" presName="level3hierChild" presStyleCnt="0"/>
      <dgm:spPr/>
    </dgm:pt>
  </dgm:ptLst>
  <dgm:cxnLst>
    <dgm:cxn modelId="{6026A504-28AF-4A1C-B9EA-95B876DF6C21}" type="presOf" srcId="{3650FBA6-A7FF-4812-8600-C3E20ACD3BB4}" destId="{40CB745A-9F0C-418D-A6A6-B87238E10FFF}" srcOrd="1" destOrd="0" presId="urn:microsoft.com/office/officeart/2008/layout/HorizontalMultiLevelHierarchy"/>
    <dgm:cxn modelId="{47AF230A-BC8D-4114-AE5D-9F9DD3C7617B}" type="presOf" srcId="{028A18D4-C1B2-4338-9AAE-A34F51B3E36D}" destId="{10D8C13F-80A5-49C3-9C24-C8FC453A06D7}" srcOrd="0" destOrd="0" presId="urn:microsoft.com/office/officeart/2008/layout/HorizontalMultiLevelHierarchy"/>
    <dgm:cxn modelId="{37BE6A11-BDDA-493D-A0A1-D377B0087078}" srcId="{7BAA62E8-9AA4-4755-BBBA-252A536FD7A8}" destId="{618AF433-1A33-4483-A210-6B5448A8FAD0}" srcOrd="3" destOrd="0" parTransId="{3650FBA6-A7FF-4812-8600-C3E20ACD3BB4}" sibTransId="{EFB2EDB4-508D-49B5-91F3-9940D472050F}"/>
    <dgm:cxn modelId="{060D9925-927D-4FA4-AB0D-91A3BD555FA4}" srcId="{7BAA62E8-9AA4-4755-BBBA-252A536FD7A8}" destId="{D5BC6D56-861D-4517-9413-B049F0E5D5B5}" srcOrd="1" destOrd="0" parTransId="{028A18D4-C1B2-4338-9AAE-A34F51B3E36D}" sibTransId="{A29FCF9E-440B-42C7-BA83-2552E79276B7}"/>
    <dgm:cxn modelId="{47E6C93D-714B-4DE6-A138-380F7C138DBD}" srcId="{F3446595-6F4C-4507-82C9-7BB50703204C}" destId="{7BAA62E8-9AA4-4755-BBBA-252A536FD7A8}" srcOrd="0" destOrd="0" parTransId="{2BA9E0D5-8B25-4620-8574-3943786F8265}" sibTransId="{897DCDC7-2A16-4C35-8166-561B12AC6F73}"/>
    <dgm:cxn modelId="{C21A5940-A5A1-4FCB-BBB4-B50E9E03C442}" type="presOf" srcId="{D2C8D721-0E15-4A90-886D-D6CC20C3F4CD}" destId="{E821AEC3-C97E-4AE3-90CD-E5E782A46A53}" srcOrd="0" destOrd="0" presId="urn:microsoft.com/office/officeart/2008/layout/HorizontalMultiLevelHierarchy"/>
    <dgm:cxn modelId="{7E186D64-67A2-4F5A-8F14-D83C24188460}" type="presOf" srcId="{42592CAD-0886-43F9-BC73-8300468F6D24}" destId="{3791BEDB-D48A-4A97-857B-B1D721D45465}" srcOrd="0" destOrd="0" presId="urn:microsoft.com/office/officeart/2008/layout/HorizontalMultiLevelHierarchy"/>
    <dgm:cxn modelId="{B8E91C77-F62D-4CC4-A824-D9D450233A42}" type="presOf" srcId="{D6EEFE85-132D-4D2E-ABFC-2778A1B674C1}" destId="{B7A7C6A2-AEE4-458F-8791-4C443B4020AC}" srcOrd="1" destOrd="0" presId="urn:microsoft.com/office/officeart/2008/layout/HorizontalMultiLevelHierarchy"/>
    <dgm:cxn modelId="{8D42307B-41AA-4116-A467-F8DB948A24D8}" srcId="{7BAA62E8-9AA4-4755-BBBA-252A536FD7A8}" destId="{83245846-44C1-4801-B948-EFFA7B0510E1}" srcOrd="2" destOrd="0" parTransId="{03DE0A2D-8B3E-4790-9DC2-AD016EE41F76}" sibTransId="{C0442C49-B469-4F79-9A47-F978E152B763}"/>
    <dgm:cxn modelId="{E273017C-8A1A-49F1-B311-6C95373CE0FA}" type="presOf" srcId="{D5BC6D56-861D-4517-9413-B049F0E5D5B5}" destId="{87DF7A60-4E58-4701-ADAE-40C572F345E5}" srcOrd="0" destOrd="0" presId="urn:microsoft.com/office/officeart/2008/layout/HorizontalMultiLevelHierarchy"/>
    <dgm:cxn modelId="{02EDCA92-B4AC-4D69-8E39-18E6CD91AB0A}" srcId="{7BAA62E8-9AA4-4755-BBBA-252A536FD7A8}" destId="{D2C8D721-0E15-4A90-886D-D6CC20C3F4CD}" srcOrd="0" destOrd="0" parTransId="{D6EEFE85-132D-4D2E-ABFC-2778A1B674C1}" sibTransId="{BBA56DC7-FBEC-4797-A54E-FCA5C0BC8FBD}"/>
    <dgm:cxn modelId="{08FB919F-372E-4E8E-BF7E-1D4A02D0246E}" type="presOf" srcId="{83245846-44C1-4801-B948-EFFA7B0510E1}" destId="{BCA37FC1-64A8-4D31-8093-D0DF3ABAEED8}" srcOrd="0" destOrd="0" presId="urn:microsoft.com/office/officeart/2008/layout/HorizontalMultiLevelHierarchy"/>
    <dgm:cxn modelId="{C3EFAFA3-FEA7-41A3-A7D7-93D426A5B911}" type="presOf" srcId="{618AF433-1A33-4483-A210-6B5448A8FAD0}" destId="{48329481-7C4D-4954-AA90-8A11D741E0C7}" srcOrd="0" destOrd="0" presId="urn:microsoft.com/office/officeart/2008/layout/HorizontalMultiLevelHierarchy"/>
    <dgm:cxn modelId="{602BE2A3-0E3D-4FC2-87F2-AA2185AAE564}" type="presOf" srcId="{F3446595-6F4C-4507-82C9-7BB50703204C}" destId="{2F078236-42F9-417E-A8ED-768FAEFB69FB}" srcOrd="0" destOrd="0" presId="urn:microsoft.com/office/officeart/2008/layout/HorizontalMultiLevelHierarchy"/>
    <dgm:cxn modelId="{285BA9C0-6979-4999-A0A1-D97D2854A468}" type="presOf" srcId="{7BAA62E8-9AA4-4755-BBBA-252A536FD7A8}" destId="{AC9BE718-D5FF-402C-AE54-1A6C9290EC45}" srcOrd="0" destOrd="0" presId="urn:microsoft.com/office/officeart/2008/layout/HorizontalMultiLevelHierarchy"/>
    <dgm:cxn modelId="{EA53B2CA-1A1A-49D4-9A03-D529BA4D6041}" type="presOf" srcId="{3650FBA6-A7FF-4812-8600-C3E20ACD3BB4}" destId="{0B563943-B9F1-4000-8BA8-DCD8AFC46D7D}" srcOrd="0" destOrd="0" presId="urn:microsoft.com/office/officeart/2008/layout/HorizontalMultiLevelHierarchy"/>
    <dgm:cxn modelId="{54AC13CD-F2E0-4149-9BAE-F89CABE2A7D5}" type="presOf" srcId="{03DE0A2D-8B3E-4790-9DC2-AD016EE41F76}" destId="{13CB066B-C7A6-4B16-9A2B-13597B3F852D}" srcOrd="1" destOrd="0" presId="urn:microsoft.com/office/officeart/2008/layout/HorizontalMultiLevelHierarchy"/>
    <dgm:cxn modelId="{FBE050D3-75C2-406D-8021-8DFB80B5D158}" type="presOf" srcId="{D6EEFE85-132D-4D2E-ABFC-2778A1B674C1}" destId="{0001FAEE-A6C5-43BF-B3F2-1CD055B0C317}" srcOrd="0" destOrd="0" presId="urn:microsoft.com/office/officeart/2008/layout/HorizontalMultiLevelHierarchy"/>
    <dgm:cxn modelId="{09239EE1-18D0-43CF-A4A5-A4B77464DB14}" type="presOf" srcId="{028A18D4-C1B2-4338-9AAE-A34F51B3E36D}" destId="{24CD6F21-8494-439D-A550-B6AF67F69D3F}" srcOrd="1" destOrd="0" presId="urn:microsoft.com/office/officeart/2008/layout/HorizontalMultiLevelHierarchy"/>
    <dgm:cxn modelId="{73FFEAE1-D4A1-4636-8F7A-94E8C270355A}" type="presOf" srcId="{6C245179-66A4-42A9-854D-E0C762797EAD}" destId="{22A30F2F-7404-4B2C-B8BD-479BDA007D04}" srcOrd="0" destOrd="0" presId="urn:microsoft.com/office/officeart/2008/layout/HorizontalMultiLevelHierarchy"/>
    <dgm:cxn modelId="{DA1CC7E7-8933-4578-82AC-856AF71A92EF}" type="presOf" srcId="{03DE0A2D-8B3E-4790-9DC2-AD016EE41F76}" destId="{01D6F22D-3ED1-4EFC-97A4-F0844F44FD14}" srcOrd="0" destOrd="0" presId="urn:microsoft.com/office/officeart/2008/layout/HorizontalMultiLevelHierarchy"/>
    <dgm:cxn modelId="{DE1D77F9-793B-4086-8B41-40CA4DB31D40}" srcId="{7BAA62E8-9AA4-4755-BBBA-252A536FD7A8}" destId="{42592CAD-0886-43F9-BC73-8300468F6D24}" srcOrd="4" destOrd="0" parTransId="{6C245179-66A4-42A9-854D-E0C762797EAD}" sibTransId="{CDEE5ECF-14FD-41D1-8770-78D8649D5487}"/>
    <dgm:cxn modelId="{0A2219FE-0A02-4DA1-9D6D-7D81751D76A5}" type="presOf" srcId="{6C245179-66A4-42A9-854D-E0C762797EAD}" destId="{1E76752D-EF73-4573-8BCD-BF85B8132E11}" srcOrd="1" destOrd="0" presId="urn:microsoft.com/office/officeart/2008/layout/HorizontalMultiLevelHierarchy"/>
    <dgm:cxn modelId="{09155F17-60AA-4972-BE10-1193A102DACA}" type="presParOf" srcId="{2F078236-42F9-417E-A8ED-768FAEFB69FB}" destId="{7639106E-4E1D-488D-AB70-99D58C534A1E}" srcOrd="0" destOrd="0" presId="urn:microsoft.com/office/officeart/2008/layout/HorizontalMultiLevelHierarchy"/>
    <dgm:cxn modelId="{70B03447-8A1E-49D3-93D1-A45388CF1B9D}" type="presParOf" srcId="{7639106E-4E1D-488D-AB70-99D58C534A1E}" destId="{AC9BE718-D5FF-402C-AE54-1A6C9290EC45}" srcOrd="0" destOrd="0" presId="urn:microsoft.com/office/officeart/2008/layout/HorizontalMultiLevelHierarchy"/>
    <dgm:cxn modelId="{3465CBA8-1FBC-496C-A214-9BB365DE3AA5}" type="presParOf" srcId="{7639106E-4E1D-488D-AB70-99D58C534A1E}" destId="{A867E18B-826C-47D0-861A-CE3656C86418}" srcOrd="1" destOrd="0" presId="urn:microsoft.com/office/officeart/2008/layout/HorizontalMultiLevelHierarchy"/>
    <dgm:cxn modelId="{8764D23E-7032-40ED-AEEF-FF5EA5CB8C32}" type="presParOf" srcId="{A867E18B-826C-47D0-861A-CE3656C86418}" destId="{0001FAEE-A6C5-43BF-B3F2-1CD055B0C317}" srcOrd="0" destOrd="0" presId="urn:microsoft.com/office/officeart/2008/layout/HorizontalMultiLevelHierarchy"/>
    <dgm:cxn modelId="{3722536E-214E-40C7-B239-0B6A9B6C10ED}" type="presParOf" srcId="{0001FAEE-A6C5-43BF-B3F2-1CD055B0C317}" destId="{B7A7C6A2-AEE4-458F-8791-4C443B4020AC}" srcOrd="0" destOrd="0" presId="urn:microsoft.com/office/officeart/2008/layout/HorizontalMultiLevelHierarchy"/>
    <dgm:cxn modelId="{279B9DF5-B494-4B3D-ACFC-F7A1B218FC1C}" type="presParOf" srcId="{A867E18B-826C-47D0-861A-CE3656C86418}" destId="{FB04FD2F-7167-4812-B82B-3918536AB579}" srcOrd="1" destOrd="0" presId="urn:microsoft.com/office/officeart/2008/layout/HorizontalMultiLevelHierarchy"/>
    <dgm:cxn modelId="{3D1F93ED-B1C6-4F12-997C-E1DF7E441CC4}" type="presParOf" srcId="{FB04FD2F-7167-4812-B82B-3918536AB579}" destId="{E821AEC3-C97E-4AE3-90CD-E5E782A46A53}" srcOrd="0" destOrd="0" presId="urn:microsoft.com/office/officeart/2008/layout/HorizontalMultiLevelHierarchy"/>
    <dgm:cxn modelId="{63886C08-9FEC-4673-AD15-E6EA0B7075EA}" type="presParOf" srcId="{FB04FD2F-7167-4812-B82B-3918536AB579}" destId="{32356CE7-907F-4223-BFBE-E955404A5AB2}" srcOrd="1" destOrd="0" presId="urn:microsoft.com/office/officeart/2008/layout/HorizontalMultiLevelHierarchy"/>
    <dgm:cxn modelId="{19BC4B1E-C550-4D95-8A56-AF9FB6769A0A}" type="presParOf" srcId="{A867E18B-826C-47D0-861A-CE3656C86418}" destId="{10D8C13F-80A5-49C3-9C24-C8FC453A06D7}" srcOrd="2" destOrd="0" presId="urn:microsoft.com/office/officeart/2008/layout/HorizontalMultiLevelHierarchy"/>
    <dgm:cxn modelId="{7BBDDC20-C659-4798-AF31-60A8304636D2}" type="presParOf" srcId="{10D8C13F-80A5-49C3-9C24-C8FC453A06D7}" destId="{24CD6F21-8494-439D-A550-B6AF67F69D3F}" srcOrd="0" destOrd="0" presId="urn:microsoft.com/office/officeart/2008/layout/HorizontalMultiLevelHierarchy"/>
    <dgm:cxn modelId="{93B6CCA6-5A59-46EE-8F2E-338B7CDAF680}" type="presParOf" srcId="{A867E18B-826C-47D0-861A-CE3656C86418}" destId="{EF1227D4-BC87-4985-B2C6-B9248E571936}" srcOrd="3" destOrd="0" presId="urn:microsoft.com/office/officeart/2008/layout/HorizontalMultiLevelHierarchy"/>
    <dgm:cxn modelId="{2A5EA9CF-FA2C-4E24-9DA7-98E6DB121958}" type="presParOf" srcId="{EF1227D4-BC87-4985-B2C6-B9248E571936}" destId="{87DF7A60-4E58-4701-ADAE-40C572F345E5}" srcOrd="0" destOrd="0" presId="urn:microsoft.com/office/officeart/2008/layout/HorizontalMultiLevelHierarchy"/>
    <dgm:cxn modelId="{ACC17C3F-3275-4210-8DB3-976C545AE69A}" type="presParOf" srcId="{EF1227D4-BC87-4985-B2C6-B9248E571936}" destId="{49CEF0EA-B402-4822-A631-45D6B24E3D19}" srcOrd="1" destOrd="0" presId="urn:microsoft.com/office/officeart/2008/layout/HorizontalMultiLevelHierarchy"/>
    <dgm:cxn modelId="{4315ABA5-F809-4985-9D51-B5B1F127DDC5}" type="presParOf" srcId="{A867E18B-826C-47D0-861A-CE3656C86418}" destId="{01D6F22D-3ED1-4EFC-97A4-F0844F44FD14}" srcOrd="4" destOrd="0" presId="urn:microsoft.com/office/officeart/2008/layout/HorizontalMultiLevelHierarchy"/>
    <dgm:cxn modelId="{67647CE6-355C-475A-BA01-46A2B01ECA3E}" type="presParOf" srcId="{01D6F22D-3ED1-4EFC-97A4-F0844F44FD14}" destId="{13CB066B-C7A6-4B16-9A2B-13597B3F852D}" srcOrd="0" destOrd="0" presId="urn:microsoft.com/office/officeart/2008/layout/HorizontalMultiLevelHierarchy"/>
    <dgm:cxn modelId="{5B7E4FDF-6FCD-4FF3-9477-13F9F6649DF8}" type="presParOf" srcId="{A867E18B-826C-47D0-861A-CE3656C86418}" destId="{EDCF4D3F-07F2-4936-9A56-E6F085E0B4FE}" srcOrd="5" destOrd="0" presId="urn:microsoft.com/office/officeart/2008/layout/HorizontalMultiLevelHierarchy"/>
    <dgm:cxn modelId="{B1B78161-5627-4BFB-9737-00FB4669053F}" type="presParOf" srcId="{EDCF4D3F-07F2-4936-9A56-E6F085E0B4FE}" destId="{BCA37FC1-64A8-4D31-8093-D0DF3ABAEED8}" srcOrd="0" destOrd="0" presId="urn:microsoft.com/office/officeart/2008/layout/HorizontalMultiLevelHierarchy"/>
    <dgm:cxn modelId="{865DBE15-061B-4496-AF0D-678CA6A9BC8F}" type="presParOf" srcId="{EDCF4D3F-07F2-4936-9A56-E6F085E0B4FE}" destId="{2BA1D5E0-28F7-4571-8829-7661D45BD832}" srcOrd="1" destOrd="0" presId="urn:microsoft.com/office/officeart/2008/layout/HorizontalMultiLevelHierarchy"/>
    <dgm:cxn modelId="{0EA0D89F-6017-4F8A-A496-9B39FF280A5C}" type="presParOf" srcId="{A867E18B-826C-47D0-861A-CE3656C86418}" destId="{0B563943-B9F1-4000-8BA8-DCD8AFC46D7D}" srcOrd="6" destOrd="0" presId="urn:microsoft.com/office/officeart/2008/layout/HorizontalMultiLevelHierarchy"/>
    <dgm:cxn modelId="{DACB4A62-47D5-414E-8CDC-EFB1BEE066EE}" type="presParOf" srcId="{0B563943-B9F1-4000-8BA8-DCD8AFC46D7D}" destId="{40CB745A-9F0C-418D-A6A6-B87238E10FFF}" srcOrd="0" destOrd="0" presId="urn:microsoft.com/office/officeart/2008/layout/HorizontalMultiLevelHierarchy"/>
    <dgm:cxn modelId="{13C7A34E-DA01-4F44-BA9B-96F5F239D14C}" type="presParOf" srcId="{A867E18B-826C-47D0-861A-CE3656C86418}" destId="{CE211AFF-C276-4A8A-89EE-46A5D5411341}" srcOrd="7" destOrd="0" presId="urn:microsoft.com/office/officeart/2008/layout/HorizontalMultiLevelHierarchy"/>
    <dgm:cxn modelId="{F89E1118-9F13-4CD0-BAED-5C0A8CE8ED57}" type="presParOf" srcId="{CE211AFF-C276-4A8A-89EE-46A5D5411341}" destId="{48329481-7C4D-4954-AA90-8A11D741E0C7}" srcOrd="0" destOrd="0" presId="urn:microsoft.com/office/officeart/2008/layout/HorizontalMultiLevelHierarchy"/>
    <dgm:cxn modelId="{CE9D5F4B-C53E-403D-A226-CB7595686469}" type="presParOf" srcId="{CE211AFF-C276-4A8A-89EE-46A5D5411341}" destId="{EA200C27-D469-42F5-934B-8DDD78A81DEA}" srcOrd="1" destOrd="0" presId="urn:microsoft.com/office/officeart/2008/layout/HorizontalMultiLevelHierarchy"/>
    <dgm:cxn modelId="{8B929ADB-DEC3-4954-AE17-3778F7467D35}" type="presParOf" srcId="{A867E18B-826C-47D0-861A-CE3656C86418}" destId="{22A30F2F-7404-4B2C-B8BD-479BDA007D04}" srcOrd="8" destOrd="0" presId="urn:microsoft.com/office/officeart/2008/layout/HorizontalMultiLevelHierarchy"/>
    <dgm:cxn modelId="{2DF096B6-BD97-4471-8319-0BF7B4A71C14}" type="presParOf" srcId="{22A30F2F-7404-4B2C-B8BD-479BDA007D04}" destId="{1E76752D-EF73-4573-8BCD-BF85B8132E11}" srcOrd="0" destOrd="0" presId="urn:microsoft.com/office/officeart/2008/layout/HorizontalMultiLevelHierarchy"/>
    <dgm:cxn modelId="{5CD7B058-197A-446F-B7BF-F677134763EB}" type="presParOf" srcId="{A867E18B-826C-47D0-861A-CE3656C86418}" destId="{8A7E1470-32AC-462F-BAA4-44A580229133}" srcOrd="9" destOrd="0" presId="urn:microsoft.com/office/officeart/2008/layout/HorizontalMultiLevelHierarchy"/>
    <dgm:cxn modelId="{DA4EBCB8-8D4A-424C-B925-3E8E2E114269}" type="presParOf" srcId="{8A7E1470-32AC-462F-BAA4-44A580229133}" destId="{3791BEDB-D48A-4A97-857B-B1D721D45465}" srcOrd="0" destOrd="0" presId="urn:microsoft.com/office/officeart/2008/layout/HorizontalMultiLevelHierarchy"/>
    <dgm:cxn modelId="{829B4158-4495-486A-833A-143E0A7C261C}" type="presParOf" srcId="{8A7E1470-32AC-462F-BAA4-44A580229133}" destId="{BEED5DCF-92C6-49C2-96DD-CFEB18C20A8E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C85C8-6F6D-4F6F-9F45-522C45513CCE}">
      <dsp:nvSpPr>
        <dsp:cNvPr id="0" name=""/>
        <dsp:cNvSpPr/>
      </dsp:nvSpPr>
      <dsp:spPr>
        <a:xfrm>
          <a:off x="1719097" y="2040998"/>
          <a:ext cx="1148934" cy="114893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Structures</a:t>
          </a:r>
          <a:endParaRPr lang="el-GR" sz="1300" kern="1200" dirty="0"/>
        </a:p>
      </dsp:txBody>
      <dsp:txXfrm>
        <a:off x="1887354" y="2209255"/>
        <a:ext cx="812420" cy="812420"/>
      </dsp:txXfrm>
    </dsp:sp>
    <dsp:sp modelId="{491539F7-DA17-48F2-B6CA-9BB83F08C937}">
      <dsp:nvSpPr>
        <dsp:cNvPr id="0" name=""/>
        <dsp:cNvSpPr/>
      </dsp:nvSpPr>
      <dsp:spPr>
        <a:xfrm rot="16200000">
          <a:off x="2116700" y="1521985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1653171"/>
        <a:ext cx="247609" cy="234383"/>
      </dsp:txXfrm>
    </dsp:sp>
    <dsp:sp modelId="{8A9551FC-BE1A-4E07-894D-50D548275780}">
      <dsp:nvSpPr>
        <dsp:cNvPr id="0" name=""/>
        <dsp:cNvSpPr/>
      </dsp:nvSpPr>
      <dsp:spPr>
        <a:xfrm>
          <a:off x="1776543" y="339547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Vectors</a:t>
          </a:r>
          <a:endParaRPr lang="el-GR" sz="1300" kern="1200" dirty="0"/>
        </a:p>
      </dsp:txBody>
      <dsp:txXfrm>
        <a:off x="1927975" y="490979"/>
        <a:ext cx="731177" cy="731177"/>
      </dsp:txXfrm>
    </dsp:sp>
    <dsp:sp modelId="{A5BF2238-5FC4-4D6C-9C87-FD82357A9D1B}">
      <dsp:nvSpPr>
        <dsp:cNvPr id="0" name=""/>
        <dsp:cNvSpPr/>
      </dsp:nvSpPr>
      <dsp:spPr>
        <a:xfrm rot="18900000">
          <a:off x="2751796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1900695"/>
        <a:ext cx="247609" cy="234383"/>
      </dsp:txXfrm>
    </dsp:sp>
    <dsp:sp modelId="{81275092-5EEE-47CC-AC9E-531B50DE83DF}">
      <dsp:nvSpPr>
        <dsp:cNvPr id="0" name=""/>
        <dsp:cNvSpPr/>
      </dsp:nvSpPr>
      <dsp:spPr>
        <a:xfrm>
          <a:off x="3020272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Lists</a:t>
          </a:r>
          <a:endParaRPr lang="el-GR" sz="1300" kern="1200" dirty="0"/>
        </a:p>
      </dsp:txBody>
      <dsp:txXfrm>
        <a:off x="3171704" y="1006148"/>
        <a:ext cx="731177" cy="731177"/>
      </dsp:txXfrm>
    </dsp:sp>
    <dsp:sp modelId="{D0A9990D-67A0-4873-BEF3-1FDAEC9B3277}">
      <dsp:nvSpPr>
        <dsp:cNvPr id="0" name=""/>
        <dsp:cNvSpPr/>
      </dsp:nvSpPr>
      <dsp:spPr>
        <a:xfrm>
          <a:off x="3014861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3014861" y="2498273"/>
        <a:ext cx="247609" cy="234383"/>
      </dsp:txXfrm>
    </dsp:sp>
    <dsp:sp modelId="{D878E28D-C95C-418E-9750-47EBB1032C2E}">
      <dsp:nvSpPr>
        <dsp:cNvPr id="0" name=""/>
        <dsp:cNvSpPr/>
      </dsp:nvSpPr>
      <dsp:spPr>
        <a:xfrm>
          <a:off x="3535441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Matrices</a:t>
          </a:r>
          <a:endParaRPr lang="el-GR" sz="1300" kern="1200" dirty="0"/>
        </a:p>
      </dsp:txBody>
      <dsp:txXfrm>
        <a:off x="3686873" y="2249876"/>
        <a:ext cx="731177" cy="731177"/>
      </dsp:txXfrm>
    </dsp:sp>
    <dsp:sp modelId="{45F14F5D-F82E-4595-8D4C-68BE3C24F6C6}">
      <dsp:nvSpPr>
        <dsp:cNvPr id="0" name=""/>
        <dsp:cNvSpPr/>
      </dsp:nvSpPr>
      <dsp:spPr>
        <a:xfrm rot="2700000">
          <a:off x="2751796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767337" y="3095851"/>
        <a:ext cx="247609" cy="234383"/>
      </dsp:txXfrm>
    </dsp:sp>
    <dsp:sp modelId="{AB7600A0-96CF-4522-8B77-62869F453B2C}">
      <dsp:nvSpPr>
        <dsp:cNvPr id="0" name=""/>
        <dsp:cNvSpPr/>
      </dsp:nvSpPr>
      <dsp:spPr>
        <a:xfrm>
          <a:off x="3020272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Arrays</a:t>
          </a:r>
          <a:endParaRPr lang="el-GR" sz="1300" kern="1200" dirty="0"/>
        </a:p>
      </dsp:txBody>
      <dsp:txXfrm>
        <a:off x="3171704" y="3493605"/>
        <a:ext cx="731177" cy="731177"/>
      </dsp:txXfrm>
    </dsp:sp>
    <dsp:sp modelId="{C581FF6D-22CB-4A52-A21D-AA914E974BDE}">
      <dsp:nvSpPr>
        <dsp:cNvPr id="0" name=""/>
        <dsp:cNvSpPr/>
      </dsp:nvSpPr>
      <dsp:spPr>
        <a:xfrm rot="5400000">
          <a:off x="2116700" y="3318307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>
        <a:off x="2169759" y="3343375"/>
        <a:ext cx="247609" cy="234383"/>
      </dsp:txXfrm>
    </dsp:sp>
    <dsp:sp modelId="{30CC6CC1-5508-481B-88E1-3A7B52D0197D}">
      <dsp:nvSpPr>
        <dsp:cNvPr id="0" name=""/>
        <dsp:cNvSpPr/>
      </dsp:nvSpPr>
      <dsp:spPr>
        <a:xfrm>
          <a:off x="1776543" y="3857342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frames</a:t>
          </a:r>
          <a:endParaRPr lang="el-GR" sz="1300" kern="1200" dirty="0"/>
        </a:p>
      </dsp:txBody>
      <dsp:txXfrm>
        <a:off x="1927975" y="4008774"/>
        <a:ext cx="731177" cy="731177"/>
      </dsp:txXfrm>
    </dsp:sp>
    <dsp:sp modelId="{7157727C-B65E-4C67-B9C5-86FF77B907B2}">
      <dsp:nvSpPr>
        <dsp:cNvPr id="0" name=""/>
        <dsp:cNvSpPr/>
      </dsp:nvSpPr>
      <dsp:spPr>
        <a:xfrm rot="8100000">
          <a:off x="1481605" y="3055242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3095851"/>
        <a:ext cx="247609" cy="234383"/>
      </dsp:txXfrm>
    </dsp:sp>
    <dsp:sp modelId="{6890AE58-B2F7-47F7-917F-21B9DB174456}">
      <dsp:nvSpPr>
        <dsp:cNvPr id="0" name=""/>
        <dsp:cNvSpPr/>
      </dsp:nvSpPr>
      <dsp:spPr>
        <a:xfrm>
          <a:off x="532815" y="3342173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 tables</a:t>
          </a:r>
          <a:endParaRPr lang="el-GR" sz="1300" kern="1200" dirty="0"/>
        </a:p>
      </dsp:txBody>
      <dsp:txXfrm>
        <a:off x="684247" y="3493605"/>
        <a:ext cx="731177" cy="731177"/>
      </dsp:txXfrm>
    </dsp:sp>
    <dsp:sp modelId="{74C22613-BF69-4C18-978C-77E2B12432BA}">
      <dsp:nvSpPr>
        <dsp:cNvPr id="0" name=""/>
        <dsp:cNvSpPr/>
      </dsp:nvSpPr>
      <dsp:spPr>
        <a:xfrm rot="10800000">
          <a:off x="1218539" y="2420146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324657" y="2498273"/>
        <a:ext cx="247609" cy="234383"/>
      </dsp:txXfrm>
    </dsp:sp>
    <dsp:sp modelId="{5B64B6B6-48B4-4A00-800A-1D174349B7C4}">
      <dsp:nvSpPr>
        <dsp:cNvPr id="0" name=""/>
        <dsp:cNvSpPr/>
      </dsp:nvSpPr>
      <dsp:spPr>
        <a:xfrm>
          <a:off x="17646" y="2098444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Tibbles</a:t>
          </a:r>
          <a:endParaRPr lang="el-GR" sz="1300" kern="1200" dirty="0"/>
        </a:p>
      </dsp:txBody>
      <dsp:txXfrm>
        <a:off x="169078" y="2249876"/>
        <a:ext cx="731177" cy="731177"/>
      </dsp:txXfrm>
    </dsp:sp>
    <dsp:sp modelId="{B7BD7A3A-2B8C-47DE-BB7F-871FBFF1CAC2}">
      <dsp:nvSpPr>
        <dsp:cNvPr id="0" name=""/>
        <dsp:cNvSpPr/>
      </dsp:nvSpPr>
      <dsp:spPr>
        <a:xfrm rot="13500000">
          <a:off x="1481605" y="1785050"/>
          <a:ext cx="353727" cy="39063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1100" kern="1200"/>
        </a:p>
      </dsp:txBody>
      <dsp:txXfrm rot="10800000">
        <a:off x="1572182" y="1900695"/>
        <a:ext cx="247609" cy="234383"/>
      </dsp:txXfrm>
    </dsp:sp>
    <dsp:sp modelId="{291244CD-BB5D-481F-8557-6493CD154394}">
      <dsp:nvSpPr>
        <dsp:cNvPr id="0" name=""/>
        <dsp:cNvSpPr/>
      </dsp:nvSpPr>
      <dsp:spPr>
        <a:xfrm>
          <a:off x="532815" y="854716"/>
          <a:ext cx="1034041" cy="103404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Factors</a:t>
          </a:r>
          <a:endParaRPr lang="el-GR" sz="1300" kern="1200" dirty="0"/>
        </a:p>
      </dsp:txBody>
      <dsp:txXfrm>
        <a:off x="684247" y="1006148"/>
        <a:ext cx="731177" cy="7311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30F2F-7404-4B2C-B8BD-479BDA007D04}">
      <dsp:nvSpPr>
        <dsp:cNvPr id="0" name=""/>
        <dsp:cNvSpPr/>
      </dsp:nvSpPr>
      <dsp:spPr>
        <a:xfrm>
          <a:off x="1366677" y="1894701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1578485"/>
              </a:lnTo>
              <a:lnTo>
                <a:pt x="414194" y="15784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2643145"/>
        <a:ext cx="81596" cy="81596"/>
      </dsp:txXfrm>
    </dsp:sp>
    <dsp:sp modelId="{0B563943-B9F1-4000-8BA8-DCD8AFC46D7D}">
      <dsp:nvSpPr>
        <dsp:cNvPr id="0" name=""/>
        <dsp:cNvSpPr/>
      </dsp:nvSpPr>
      <dsp:spPr>
        <a:xfrm>
          <a:off x="1366677" y="1894701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7097" y="0"/>
              </a:lnTo>
              <a:lnTo>
                <a:pt x="207097" y="789242"/>
              </a:lnTo>
              <a:lnTo>
                <a:pt x="414194" y="78924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2267039"/>
        <a:ext cx="44566" cy="44566"/>
      </dsp:txXfrm>
    </dsp:sp>
    <dsp:sp modelId="{01D6F22D-3ED1-4EFC-97A4-F0844F44FD14}">
      <dsp:nvSpPr>
        <dsp:cNvPr id="0" name=""/>
        <dsp:cNvSpPr/>
      </dsp:nvSpPr>
      <dsp:spPr>
        <a:xfrm>
          <a:off x="1366677" y="1848981"/>
          <a:ext cx="41419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4194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63420" y="1884346"/>
        <a:ext cx="20709" cy="20709"/>
      </dsp:txXfrm>
    </dsp:sp>
    <dsp:sp modelId="{10D8C13F-80A5-49C3-9C24-C8FC453A06D7}">
      <dsp:nvSpPr>
        <dsp:cNvPr id="0" name=""/>
        <dsp:cNvSpPr/>
      </dsp:nvSpPr>
      <dsp:spPr>
        <a:xfrm>
          <a:off x="1366677" y="1105458"/>
          <a:ext cx="414194" cy="789242"/>
        </a:xfrm>
        <a:custGeom>
          <a:avLst/>
          <a:gdLst/>
          <a:ahLst/>
          <a:cxnLst/>
          <a:rect l="0" t="0" r="0" b="0"/>
          <a:pathLst>
            <a:path>
              <a:moveTo>
                <a:pt x="0" y="789242"/>
              </a:moveTo>
              <a:lnTo>
                <a:pt x="207097" y="789242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500" kern="1200"/>
        </a:p>
      </dsp:txBody>
      <dsp:txXfrm>
        <a:off x="1551491" y="1477796"/>
        <a:ext cx="44566" cy="44566"/>
      </dsp:txXfrm>
    </dsp:sp>
    <dsp:sp modelId="{0001FAEE-A6C5-43BF-B3F2-1CD055B0C317}">
      <dsp:nvSpPr>
        <dsp:cNvPr id="0" name=""/>
        <dsp:cNvSpPr/>
      </dsp:nvSpPr>
      <dsp:spPr>
        <a:xfrm>
          <a:off x="1366677" y="316215"/>
          <a:ext cx="414194" cy="1578485"/>
        </a:xfrm>
        <a:custGeom>
          <a:avLst/>
          <a:gdLst/>
          <a:ahLst/>
          <a:cxnLst/>
          <a:rect l="0" t="0" r="0" b="0"/>
          <a:pathLst>
            <a:path>
              <a:moveTo>
                <a:pt x="0" y="1578485"/>
              </a:moveTo>
              <a:lnTo>
                <a:pt x="207097" y="1578485"/>
              </a:lnTo>
              <a:lnTo>
                <a:pt x="207097" y="0"/>
              </a:lnTo>
              <a:lnTo>
                <a:pt x="414194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l-GR" sz="600" kern="1200"/>
        </a:p>
      </dsp:txBody>
      <dsp:txXfrm>
        <a:off x="1532976" y="1064660"/>
        <a:ext cx="81596" cy="81596"/>
      </dsp:txXfrm>
    </dsp:sp>
    <dsp:sp modelId="{AC9BE718-D5FF-402C-AE54-1A6C9290EC45}">
      <dsp:nvSpPr>
        <dsp:cNvPr id="0" name=""/>
        <dsp:cNvSpPr/>
      </dsp:nvSpPr>
      <dsp:spPr>
        <a:xfrm rot="16200000">
          <a:off x="-610583" y="1579003"/>
          <a:ext cx="3323127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Types</a:t>
          </a:r>
          <a:endParaRPr lang="el-GR" sz="2000" kern="1200" dirty="0"/>
        </a:p>
      </dsp:txBody>
      <dsp:txXfrm>
        <a:off x="-610583" y="1579003"/>
        <a:ext cx="3323127" cy="631394"/>
      </dsp:txXfrm>
    </dsp:sp>
    <dsp:sp modelId="{E821AEC3-C97E-4AE3-90CD-E5E782A46A53}">
      <dsp:nvSpPr>
        <dsp:cNvPr id="0" name=""/>
        <dsp:cNvSpPr/>
      </dsp:nvSpPr>
      <dsp:spPr>
        <a:xfrm>
          <a:off x="1780872" y="518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Numerical</a:t>
          </a:r>
          <a:endParaRPr lang="el-GR" sz="700" kern="1200" dirty="0"/>
        </a:p>
      </dsp:txBody>
      <dsp:txXfrm>
        <a:off x="1780872" y="518"/>
        <a:ext cx="2070973" cy="631394"/>
      </dsp:txXfrm>
    </dsp:sp>
    <dsp:sp modelId="{87DF7A60-4E58-4701-ADAE-40C572F345E5}">
      <dsp:nvSpPr>
        <dsp:cNvPr id="0" name=""/>
        <dsp:cNvSpPr/>
      </dsp:nvSpPr>
      <dsp:spPr>
        <a:xfrm>
          <a:off x="1780872" y="789760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Integer</a:t>
          </a:r>
          <a:endParaRPr lang="el-GR" sz="1200" kern="1200" dirty="0"/>
        </a:p>
      </dsp:txBody>
      <dsp:txXfrm>
        <a:off x="1780872" y="789760"/>
        <a:ext cx="2070973" cy="631394"/>
      </dsp:txXfrm>
    </dsp:sp>
    <dsp:sp modelId="{BCA37FC1-64A8-4D31-8093-D0DF3ABAEED8}">
      <dsp:nvSpPr>
        <dsp:cNvPr id="0" name=""/>
        <dsp:cNvSpPr/>
      </dsp:nvSpPr>
      <dsp:spPr>
        <a:xfrm>
          <a:off x="1780872" y="1579003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Character</a:t>
          </a:r>
          <a:endParaRPr lang="el-GR" sz="900" kern="1200" dirty="0"/>
        </a:p>
      </dsp:txBody>
      <dsp:txXfrm>
        <a:off x="1780872" y="1579003"/>
        <a:ext cx="2070973" cy="631394"/>
      </dsp:txXfrm>
    </dsp:sp>
    <dsp:sp modelId="{48329481-7C4D-4954-AA90-8A11D741E0C7}">
      <dsp:nvSpPr>
        <dsp:cNvPr id="0" name=""/>
        <dsp:cNvSpPr/>
      </dsp:nvSpPr>
      <dsp:spPr>
        <a:xfrm>
          <a:off x="1780872" y="2368246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Logical</a:t>
          </a:r>
          <a:endParaRPr lang="el-GR" sz="5300" kern="1200" dirty="0"/>
        </a:p>
      </dsp:txBody>
      <dsp:txXfrm>
        <a:off x="1780872" y="2368246"/>
        <a:ext cx="2070973" cy="631394"/>
      </dsp:txXfrm>
    </dsp:sp>
    <dsp:sp modelId="{3791BEDB-D48A-4A97-857B-B1D721D45465}">
      <dsp:nvSpPr>
        <dsp:cNvPr id="0" name=""/>
        <dsp:cNvSpPr/>
      </dsp:nvSpPr>
      <dsp:spPr>
        <a:xfrm>
          <a:off x="1780872" y="3157489"/>
          <a:ext cx="2070973" cy="6313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Complex</a:t>
          </a:r>
          <a:endParaRPr lang="el-GR" sz="2400" kern="1200" dirty="0"/>
        </a:p>
      </dsp:txBody>
      <dsp:txXfrm>
        <a:off x="1780872" y="3157489"/>
        <a:ext cx="2070973" cy="631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F4E652-BE05-4E61-92C7-6FCA5ED87FF5}" type="datetime1">
              <a:rPr lang="el-GR" smtClean="0"/>
              <a:t>15/9/2020</a:t>
            </a:fld>
            <a:endParaRPr lang="el-GR" dirty="0"/>
          </a:p>
        </p:txBody>
      </p:sp>
      <p:sp>
        <p:nvSpPr>
          <p:cNvPr id="4" name="Σύμβολο κράτησης θέσης υποσέλιδου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dirty="0"/>
          </a:p>
        </p:txBody>
      </p:sp>
      <p:sp>
        <p:nvSpPr>
          <p:cNvPr id="5" name="Θέση αριθμού διαφάνειας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A36C10-A9D4-4995-9BAF-95FBD77A724B}" type="slidenum">
              <a:rPr lang="el-GR" smtClean="0"/>
              <a:t>‹#›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44E1C-06AB-4226-856D-5C050CCF504A}" type="datetime1">
              <a:rPr lang="el-GR" noProof="0" smtClean="0"/>
              <a:pPr/>
              <a:t>15/9/2020</a:t>
            </a:fld>
            <a:endParaRPr lang="el-GR" noProof="0" dirty="0"/>
          </a:p>
        </p:txBody>
      </p:sp>
      <p:sp>
        <p:nvSpPr>
          <p:cNvPr id="4" name="Σύμβολο κράτησης θέσης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l-GR" noProof="0" dirty="0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l-GR" noProof="0" dirty="0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3AEF9EC-8318-4FF6-847E-A85BBD2B7E49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41305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11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021958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noProof="0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3AEF9EC-8318-4FF6-847E-A85BBD2B7E49}" type="slidenum">
              <a:rPr lang="el-GR" smtClean="0"/>
              <a:t>28</a:t>
            </a:fld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9336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Διαφάνεια τίτλου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609600" y="261254"/>
            <a:ext cx="8226490" cy="3083767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7200">
                <a:solidFill>
                  <a:schemeClr val="tx1"/>
                </a:solidFill>
              </a:defRPr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609600" y="3386585"/>
            <a:ext cx="8229600" cy="13716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l-GR" noProof="0"/>
              <a:t>Κάντε κλικ για να επεξεργαστείτε τον υπότιτλο του υποδείγματος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Κατακόρυφος τίτλος 1"/>
          <p:cNvSpPr>
            <a:spLocks noGrp="1"/>
          </p:cNvSpPr>
          <p:nvPr>
            <p:ph type="title" orient="vert"/>
          </p:nvPr>
        </p:nvSpPr>
        <p:spPr>
          <a:xfrm>
            <a:off x="9250680" y="365125"/>
            <a:ext cx="164592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ατακόρυφου κειμένου 2"/>
          <p:cNvSpPr>
            <a:spLocks noGrp="1"/>
          </p:cNvSpPr>
          <p:nvPr>
            <p:ph type="body" orient="vert" idx="1"/>
          </p:nvPr>
        </p:nvSpPr>
        <p:spPr>
          <a:xfrm>
            <a:off x="1295400" y="365125"/>
            <a:ext cx="7624664" cy="5811838"/>
          </a:xfrm>
        </p:spPr>
        <p:txBody>
          <a:bodyPr vert="eaVert"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Κεφαλίδα ενότητα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612648" y="265176"/>
            <a:ext cx="8229600" cy="3081528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612648" y="3388268"/>
            <a:ext cx="8229600" cy="13716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5" name="Σύμβολο κράτησης θέσης υποσέλιδου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περιεχομένου 2"/>
          <p:cNvSpPr>
            <a:spLocks noGrp="1"/>
          </p:cNvSpPr>
          <p:nvPr>
            <p:ph sz="half" idx="1"/>
          </p:nvPr>
        </p:nvSpPr>
        <p:spPr>
          <a:xfrm>
            <a:off x="1295401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6324599" y="1828800"/>
            <a:ext cx="4572000" cy="43481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84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4" name="Θέση περιεχομένου 3"/>
          <p:cNvSpPr>
            <a:spLocks noGrp="1"/>
          </p:cNvSpPr>
          <p:nvPr>
            <p:ph sz="half" idx="2"/>
          </p:nvPr>
        </p:nvSpPr>
        <p:spPr>
          <a:xfrm>
            <a:off x="12984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5" name="Θέση κειμένου 4"/>
          <p:cNvSpPr>
            <a:spLocks noGrp="1"/>
          </p:cNvSpPr>
          <p:nvPr>
            <p:ph type="body" sz="quarter" idx="3"/>
          </p:nvPr>
        </p:nvSpPr>
        <p:spPr>
          <a:xfrm>
            <a:off x="6327648" y="1627258"/>
            <a:ext cx="45720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Θέση περιεχομένου 5"/>
          <p:cNvSpPr>
            <a:spLocks noGrp="1"/>
          </p:cNvSpPr>
          <p:nvPr>
            <p:ph sz="quarter" idx="4"/>
          </p:nvPr>
        </p:nvSpPr>
        <p:spPr>
          <a:xfrm>
            <a:off x="6327648" y="2373284"/>
            <a:ext cx="4572000" cy="384048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8" name="Θέση υποσέλιδου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Σύμβολο κράτησης θέσης ημερομηνίας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9" name="Σύμβολο κράτησης θέσης αριθμού διαφάνειας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4" name="Θέση υποσέλιδου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3" name="Σύμβολο κράτησης θέσης ημερομηνίας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Σύμβολο κράτησης θέσης αριθμού διαφάνειας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Κεν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Σύμβολο κράτησης θέσης υποσέλιδου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Σύμβολο κράτησης θέσης ημερομηνίας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Περιεχόμενο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79330" y="457200"/>
            <a:ext cx="3603070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Θέση περιεχομένου 2"/>
          <p:cNvSpPr>
            <a:spLocks noGrp="1"/>
          </p:cNvSpPr>
          <p:nvPr>
            <p:ph idx="1"/>
          </p:nvPr>
        </p:nvSpPr>
        <p:spPr>
          <a:xfrm>
            <a:off x="606490" y="685800"/>
            <a:ext cx="6102220" cy="54864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  <a:p>
            <a:pPr lvl="1" rtl="0"/>
            <a:r>
              <a:rPr lang="el-GR" noProof="0"/>
              <a:t>Δεύτερο επίπεδο</a:t>
            </a:r>
          </a:p>
          <a:p>
            <a:pPr lvl="2" rtl="0"/>
            <a:r>
              <a:rPr lang="el-GR" noProof="0"/>
              <a:t>Τρίτο επίπεδο</a:t>
            </a:r>
          </a:p>
          <a:p>
            <a:pPr lvl="3" rtl="0"/>
            <a:r>
              <a:rPr lang="el-GR" noProof="0"/>
              <a:t>Τέταρτο επίπεδο</a:t>
            </a:r>
          </a:p>
          <a:p>
            <a:pPr lvl="4" rtl="0"/>
            <a:r>
              <a:rPr lang="el-GR" noProof="0"/>
              <a:t>Πέμπτο επίπεδο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79330" y="2101850"/>
            <a:ext cx="3603070" cy="18288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  <p:sp>
        <p:nvSpPr>
          <p:cNvPr id="6" name="Σύμβολο κράτησης θέσης υποσέλιδου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Σύμβολο κράτησης θέσης ημερομηνίας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7" name="Σύμβολο κράτησης θέσης αριθμού διαφάνειας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l-GR" noProof="0" smtClean="0"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Εικόνα με λεζάντα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 7"/>
          <p:cNvSpPr/>
          <p:nvPr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l-GR" noProof="0" dirty="0"/>
          </a:p>
        </p:txBody>
      </p:sp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7982712" y="457200"/>
            <a:ext cx="3602736" cy="155448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l-GR" noProof="0"/>
              <a:t>Κάντε κλικ για να επεξεργαστείτε τον τίτλο υποδείγματος</a:t>
            </a:r>
            <a:endParaRPr lang="el-GR" noProof="0" dirty="0"/>
          </a:p>
        </p:txBody>
      </p:sp>
      <p:sp>
        <p:nvSpPr>
          <p:cNvPr id="3" name="Σύμβολο κράτησης θέσης εικόνας 2" descr="Ένα κενό πλαίσιο κράτησης θέσης, για να προσθέσετε μια εικόνα. Κάντε κλικ στο πλαίσιο κράτησης θέσης και επιλέξτε την εικόνα που θέλετε να προσθέσετε"/>
          <p:cNvSpPr>
            <a:spLocks noGrp="1"/>
          </p:cNvSpPr>
          <p:nvPr>
            <p:ph type="pic" idx="1"/>
          </p:nvPr>
        </p:nvSpPr>
        <p:spPr>
          <a:xfrm>
            <a:off x="0" y="-1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l-GR" noProof="0"/>
              <a:t>Κάντε κλικ στο εικονίδιο για να προσθέσετε εικόνα</a:t>
            </a:r>
            <a:endParaRPr lang="el-GR" noProof="0" dirty="0"/>
          </a:p>
        </p:txBody>
      </p:sp>
      <p:sp>
        <p:nvSpPr>
          <p:cNvPr id="4" name="Θέση κειμένου 3"/>
          <p:cNvSpPr>
            <a:spLocks noGrp="1"/>
          </p:cNvSpPr>
          <p:nvPr>
            <p:ph type="body" sz="half" idx="2"/>
          </p:nvPr>
        </p:nvSpPr>
        <p:spPr>
          <a:xfrm>
            <a:off x="7982712" y="2101850"/>
            <a:ext cx="3602736" cy="182880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l-GR" noProof="0"/>
              <a:t>Στυλ κειμένου υποδείγματος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τίτλου 1"/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l-GR" noProof="0" dirty="0"/>
              <a:t>Κάντε κλικ για να επεξεργαστείτε το Στυλ κύριου τίτλου</a:t>
            </a:r>
          </a:p>
        </p:txBody>
      </p:sp>
      <p:sp>
        <p:nvSpPr>
          <p:cNvPr id="3" name="Θέση κειμένου 2"/>
          <p:cNvSpPr>
            <a:spLocks noGrp="1"/>
          </p:cNvSpPr>
          <p:nvPr>
            <p:ph type="body" idx="1"/>
          </p:nvPr>
        </p:nvSpPr>
        <p:spPr>
          <a:xfrm>
            <a:off x="1295400" y="1828799"/>
            <a:ext cx="9601200" cy="4348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l-GR" noProof="0" dirty="0"/>
              <a:t>Στυλ υποδείγματος κειμένου</a:t>
            </a:r>
          </a:p>
          <a:p>
            <a:pPr lvl="1" rtl="0"/>
            <a:r>
              <a:rPr lang="el-GR" noProof="0" dirty="0"/>
              <a:t>Δεύτερου επιπέδου</a:t>
            </a:r>
          </a:p>
          <a:p>
            <a:pPr lvl="2" rtl="0"/>
            <a:r>
              <a:rPr lang="el-GR" noProof="0" dirty="0"/>
              <a:t>Τρίτου επιπέδου</a:t>
            </a:r>
          </a:p>
          <a:p>
            <a:pPr lvl="3" rtl="0"/>
            <a:r>
              <a:rPr lang="el-GR" noProof="0" dirty="0"/>
              <a:t>Τέταρτου επιπέδου</a:t>
            </a:r>
          </a:p>
          <a:p>
            <a:pPr lvl="4" rtl="0"/>
            <a:r>
              <a:rPr lang="el-GR" noProof="0" dirty="0"/>
              <a:t>Πέμπτου επιπέδου</a:t>
            </a:r>
          </a:p>
        </p:txBody>
      </p:sp>
      <p:sp>
        <p:nvSpPr>
          <p:cNvPr id="5" name="Θέση υποσέλιδου 4"/>
          <p:cNvSpPr>
            <a:spLocks noGrp="1"/>
          </p:cNvSpPr>
          <p:nvPr>
            <p:ph type="ftr" sz="quarter" idx="3"/>
          </p:nvPr>
        </p:nvSpPr>
        <p:spPr>
          <a:xfrm>
            <a:off x="609600" y="6385492"/>
            <a:ext cx="609904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Σύμβολο κράτησης θέσης ημερομηνίας 3"/>
          <p:cNvSpPr>
            <a:spLocks noGrp="1"/>
          </p:cNvSpPr>
          <p:nvPr>
            <p:ph type="dt" sz="half" idx="2"/>
          </p:nvPr>
        </p:nvSpPr>
        <p:spPr>
          <a:xfrm>
            <a:off x="9419253" y="6385492"/>
            <a:ext cx="982047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Σύμβολο κράτησης θέσης αριθμού διαφάνειας 5"/>
          <p:cNvSpPr>
            <a:spLocks noGrp="1"/>
          </p:cNvSpPr>
          <p:nvPr>
            <p:ph type="sldNum" sz="quarter" idx="4"/>
          </p:nvPr>
        </p:nvSpPr>
        <p:spPr>
          <a:xfrm>
            <a:off x="10753532" y="6385492"/>
            <a:ext cx="828868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/>
                </a:solidFill>
              </a:defRPr>
            </a:lvl1pPr>
          </a:lstStyle>
          <a:p>
            <a:pPr rtl="0"/>
            <a:fld id="{E31375A4-56A4-47D6-9801-1991572033F7}" type="slidenum">
              <a:rPr lang="el-GR" noProof="0" smtClean="0"/>
              <a:pPr/>
              <a:t>‹#›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oconductor.org/" TargetMode="External"/><Relationship Id="rId3" Type="http://schemas.openxmlformats.org/officeDocument/2006/relationships/hyperlink" Target="https://bioinformatics.ca/" TargetMode="External"/><Relationship Id="rId7" Type="http://schemas.openxmlformats.org/officeDocument/2006/relationships/hyperlink" Target="https://rafalab.github.io/dsbook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bloggers.com/" TargetMode="External"/><Relationship Id="rId11" Type="http://schemas.openxmlformats.org/officeDocument/2006/relationships/hyperlink" Target="https://www.burns-stat.com/documents/tutorials/impatient-r/" TargetMode="External"/><Relationship Id="rId5" Type="http://schemas.openxmlformats.org/officeDocument/2006/relationships/hyperlink" Target="https://datacarpentry.org/" TargetMode="External"/><Relationship Id="rId10" Type="http://schemas.openxmlformats.org/officeDocument/2006/relationships/hyperlink" Target="https://ghr.nlm.nih.gov/primer/genomicresearch/pharmacogenomics" TargetMode="External"/><Relationship Id="rId4" Type="http://schemas.openxmlformats.org/officeDocument/2006/relationships/hyperlink" Target="https://bioinformatics.uconn.edu/" TargetMode="External"/><Relationship Id="rId9" Type="http://schemas.openxmlformats.org/officeDocument/2006/relationships/hyperlink" Target="https://www.costalab.org/bioinformatics-in-r-2019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" TargetMode="External"/><Relationship Id="rId2" Type="http://schemas.openxmlformats.org/officeDocument/2006/relationships/hyperlink" Target="https://cran.r-project.org/mirror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r-statistics.com/2013/03/updating-r-from-r-on-windows-using-the-installr-package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hyperlink" Target="https://www.r-project.org/help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methods.net/management/functions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documentation.org/packages/utils/versions/3.6.2/topics/read.table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www.rdocumentation.org/packages/utils/versions/3.6.2/topics/write.tabl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>
            <a:extLst>
              <a:ext uri="{FF2B5EF4-FFF2-40B4-BE49-F238E27FC236}">
                <a16:creationId xmlns:a16="http://schemas.microsoft.com/office/drawing/2014/main" id="{73A19C00-6CBE-4D81-BEF0-9CFCD60C2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4" r="2" b="2"/>
          <a:stretch/>
        </p:blipFill>
        <p:spPr>
          <a:xfrm flipH="1">
            <a:off x="-1" y="2"/>
            <a:ext cx="7310053" cy="68505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noFill/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7558832" y="2395151"/>
            <a:ext cx="4400939" cy="863367"/>
          </a:xfrm>
        </p:spPr>
        <p:txBody>
          <a:bodyPr rtlCol="0" anchor="b">
            <a:normAutofit/>
          </a:bodyPr>
          <a:lstStyle/>
          <a:p>
            <a:pPr rtl="0"/>
            <a: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R for Bioinformatics</a:t>
            </a:r>
            <a:br>
              <a:rPr lang="en-US" sz="3200" b="1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</a:br>
            <a:r>
              <a:rPr lang="en-US" sz="2800" dirty="0">
                <a:solidFill>
                  <a:schemeClr val="tx1"/>
                </a:solidFill>
                <a:latin typeface="Bembo" panose="02020502050201020203" pitchFamily="18" charset="0"/>
                <a:cs typeface="Aldhabi" panose="020B0604020202020204" pitchFamily="2" charset="-78"/>
              </a:rPr>
              <a:t>Introduction</a:t>
            </a:r>
            <a:endParaRPr lang="el-GR" sz="3200" dirty="0">
              <a:solidFill>
                <a:schemeClr val="tx1"/>
              </a:solidFill>
              <a:latin typeface="Cavolini" panose="020B0502040204020203" pitchFamily="66" charset="0"/>
              <a:cs typeface="Aldhabi" panose="020B0604020202020204" pitchFamily="2" charset="-78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7558832" y="5519599"/>
            <a:ext cx="3788228" cy="691929"/>
          </a:xfrm>
        </p:spPr>
        <p:txBody>
          <a:bodyPr rtlCol="0">
            <a:norm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Maria-Theodora Pandi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PhD Candidate, Erasmus MC Rotterdam</a:t>
            </a: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>
            <a:extLst>
              <a:ext uri="{FF2B5EF4-FFF2-40B4-BE49-F238E27FC236}">
                <a16:creationId xmlns:a16="http://schemas.microsoft.com/office/drawing/2014/main" id="{9402C2C8-9E0D-4C0F-BC18-C030146D6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93" y="3278899"/>
            <a:ext cx="4809870" cy="3043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06FA20-F763-47A5-8988-2E56F07607F5}"/>
              </a:ext>
            </a:extLst>
          </p:cNvPr>
          <p:cNvSpPr txBox="1"/>
          <p:nvPr/>
        </p:nvSpPr>
        <p:spPr>
          <a:xfrm>
            <a:off x="5184622" y="5878161"/>
            <a:ext cx="2287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chemeClr val="accent5">
                    <a:lumMod val="50000"/>
                  </a:schemeClr>
                </a:solidFill>
              </a:rPr>
              <a:t>https://rladies.org/</a:t>
            </a:r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AD67C3AE-89DD-482D-A8D7-B440B15D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793" y="3387932"/>
            <a:ext cx="510225" cy="615704"/>
          </a:xfrm>
          <a:prstGeom prst="rect">
            <a:avLst/>
          </a:prstGeom>
        </p:spPr>
      </p:pic>
      <p:sp>
        <p:nvSpPr>
          <p:cNvPr id="7" name="Τίτλος 6">
            <a:extLst>
              <a:ext uri="{FF2B5EF4-FFF2-40B4-BE49-F238E27FC236}">
                <a16:creationId xmlns:a16="http://schemas.microsoft.com/office/drawing/2014/main" id="{3D3A8AC8-ECFF-4CB6-B3D0-DB8AE8982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20567"/>
            <a:ext cx="9601200" cy="787666"/>
          </a:xfrm>
        </p:spPr>
        <p:txBody>
          <a:bodyPr/>
          <a:lstStyle/>
          <a:p>
            <a:r>
              <a:rPr lang="en-US" dirty="0"/>
              <a:t>R-ladies Global</a:t>
            </a:r>
            <a:endParaRPr lang="el-GR" dirty="0"/>
          </a:p>
        </p:txBody>
      </p:sp>
      <p:sp>
        <p:nvSpPr>
          <p:cNvPr id="10" name="Θέση περιεχομένου 9">
            <a:extLst>
              <a:ext uri="{FF2B5EF4-FFF2-40B4-BE49-F238E27FC236}">
                <a16:creationId xmlns:a16="http://schemas.microsoft.com/office/drawing/2014/main" id="{C5C53A8D-196B-46FB-83C7-2C808C163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611643"/>
            <a:ext cx="9601200" cy="4348163"/>
          </a:xfrm>
        </p:spPr>
        <p:txBody>
          <a:bodyPr/>
          <a:lstStyle/>
          <a:p>
            <a:r>
              <a:rPr lang="en-US" dirty="0"/>
              <a:t>A world-wide organization to promote gender diversity in the R community</a:t>
            </a:r>
          </a:p>
          <a:p>
            <a:r>
              <a:rPr lang="en-US" dirty="0"/>
              <a:t>Founded by Gabriela de Queiroz on October 1, 2012</a:t>
            </a:r>
          </a:p>
          <a:p>
            <a:r>
              <a:rPr lang="el-GR" dirty="0"/>
              <a:t>193</a:t>
            </a:r>
            <a:r>
              <a:rPr lang="en-US" dirty="0"/>
              <a:t> chapters in </a:t>
            </a:r>
            <a:r>
              <a:rPr lang="el-GR" dirty="0"/>
              <a:t>54</a:t>
            </a:r>
            <a:r>
              <a:rPr lang="en-US" dirty="0"/>
              <a:t> countries and </a:t>
            </a:r>
            <a:r>
              <a:rPr lang="el-GR" dirty="0"/>
              <a:t>71,611</a:t>
            </a:r>
            <a:r>
              <a:rPr lang="en-US" dirty="0"/>
              <a:t> members</a:t>
            </a:r>
            <a:endParaRPr lang="el-GR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EEA6D05A-E5D6-4D20-917F-6D68B705C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AD539E3E-3F93-46DF-9494-2F386B446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B83577D5-86C2-4709-A113-19D53AAB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10</a:t>
            </a:fld>
            <a:endParaRPr lang="el-GR" noProof="0" dirty="0"/>
          </a:p>
        </p:txBody>
      </p:sp>
      <p:sp>
        <p:nvSpPr>
          <p:cNvPr id="4" name="Ορθογώνιο: Διπλωμένη γωνία 3">
            <a:extLst>
              <a:ext uri="{FF2B5EF4-FFF2-40B4-BE49-F238E27FC236}">
                <a16:creationId xmlns:a16="http://schemas.microsoft.com/office/drawing/2014/main" id="{E27E0CF8-ADF0-4AFB-8B44-61282AB6C326}"/>
              </a:ext>
            </a:extLst>
          </p:cNvPr>
          <p:cNvSpPr/>
          <p:nvPr/>
        </p:nvSpPr>
        <p:spPr>
          <a:xfrm>
            <a:off x="8858433" y="2897563"/>
            <a:ext cx="2938826" cy="1359643"/>
          </a:xfrm>
          <a:prstGeom prst="foldedCorner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 Users </a:t>
            </a:r>
          </a:p>
          <a:p>
            <a:pPr algn="ctr"/>
            <a:r>
              <a:rPr lang="en-US" dirty="0"/>
              <a:t> 745,965 in 87 countries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9315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title"/>
          </p:nvPr>
        </p:nvSpPr>
        <p:spPr>
          <a:xfrm>
            <a:off x="1098451" y="215704"/>
            <a:ext cx="9601200" cy="714558"/>
          </a:xfrm>
        </p:spPr>
        <p:txBody>
          <a:bodyPr rtlCol="0"/>
          <a:lstStyle/>
          <a:p>
            <a:pPr rtl="0"/>
            <a:r>
              <a:rPr lang="en-US" dirty="0"/>
              <a:t>Useful resources </a:t>
            </a:r>
            <a:endParaRPr lang="el-GR" dirty="0"/>
          </a:p>
        </p:txBody>
      </p:sp>
      <p:sp>
        <p:nvSpPr>
          <p:cNvPr id="3" name="Σύμβολο κράτησης θέσης περιεχομένου 2"/>
          <p:cNvSpPr>
            <a:spLocks noGrp="1"/>
          </p:cNvSpPr>
          <p:nvPr>
            <p:ph idx="1"/>
          </p:nvPr>
        </p:nvSpPr>
        <p:spPr>
          <a:xfrm>
            <a:off x="1168791" y="1100170"/>
            <a:ext cx="10169769" cy="5432473"/>
          </a:xfrm>
        </p:spPr>
        <p:txBody>
          <a:bodyPr rtlCol="0">
            <a:noAutofit/>
          </a:bodyPr>
          <a:lstStyle/>
          <a:p>
            <a:pPr rtl="0"/>
            <a:r>
              <a:rPr lang="en-US" sz="1400" dirty="0"/>
              <a:t>Coursera</a:t>
            </a:r>
          </a:p>
          <a:p>
            <a:pPr rtl="0"/>
            <a:r>
              <a:rPr lang="en-US" sz="1400" dirty="0"/>
              <a:t>edX</a:t>
            </a:r>
          </a:p>
          <a:p>
            <a:pPr rtl="0"/>
            <a:r>
              <a:rPr lang="en-US" sz="1400" dirty="0"/>
              <a:t>Other online tutorials</a:t>
            </a:r>
          </a:p>
          <a:p>
            <a:pPr rtl="0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https://bioinformatics.ca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  <a:p>
            <a:pPr rtl="0"/>
            <a:r>
              <a:rPr lang="en-US" sz="1400" dirty="0">
                <a:hlinkClick r:id="rId4"/>
              </a:rPr>
              <a:t>https://bioinformatics.uconn.edu</a:t>
            </a:r>
            <a:endParaRPr lang="en-US" sz="1400" dirty="0"/>
          </a:p>
          <a:p>
            <a:pPr rtl="0"/>
            <a:r>
              <a:rPr lang="en-US" sz="1400" dirty="0">
                <a:hlinkClick r:id="rId5"/>
              </a:rPr>
              <a:t>https://datacarpentry.org</a:t>
            </a:r>
            <a:endParaRPr lang="en-US" sz="1400" dirty="0"/>
          </a:p>
          <a:p>
            <a:pPr rtl="0"/>
            <a:r>
              <a:rPr lang="en-US" sz="1400" dirty="0">
                <a:hlinkClick r:id="rId6"/>
              </a:rPr>
              <a:t>https://www.r-bloggers.com</a:t>
            </a:r>
            <a:endParaRPr lang="en-US" sz="1400" dirty="0"/>
          </a:p>
          <a:p>
            <a:pPr rtl="0"/>
            <a:r>
              <a:rPr lang="en-US" sz="1400" dirty="0">
                <a:hlinkClick r:id="rId7"/>
              </a:rPr>
              <a:t>https://rafalab.github.io/dsbook/</a:t>
            </a:r>
            <a:endParaRPr lang="en-US" sz="1400" dirty="0"/>
          </a:p>
          <a:p>
            <a:pPr rtl="0"/>
            <a:r>
              <a:rPr lang="en-US" sz="1400" dirty="0">
                <a:hlinkClick r:id="rId8"/>
              </a:rPr>
              <a:t>https://www.bioconductor.org</a:t>
            </a:r>
            <a:endParaRPr lang="en-US" sz="1400" dirty="0"/>
          </a:p>
          <a:p>
            <a:r>
              <a:rPr lang="en-US" sz="1400" dirty="0">
                <a:hlinkClick r:id="rId9"/>
              </a:rPr>
              <a:t>https://www.costalab.org/bioinformatics-in-r-2019</a:t>
            </a:r>
            <a:endParaRPr lang="en-US" sz="1400" dirty="0"/>
          </a:p>
          <a:p>
            <a:r>
              <a:rPr lang="en-US" sz="1400" dirty="0">
                <a:hlinkClick r:id="rId10"/>
              </a:rPr>
              <a:t>https://ghr.nlm.nih.gov/primer/genomicresearch/pharmacogenomics</a:t>
            </a:r>
            <a:endParaRPr lang="en-US" sz="1400" dirty="0"/>
          </a:p>
          <a:p>
            <a:r>
              <a:rPr lang="en-US" sz="1400" dirty="0">
                <a:solidFill>
                  <a:schemeClr val="accent3">
                    <a:lumMod val="5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https://www.burns-stat.com/documents/tutorials/impatient-r/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EEE0C947-1AF3-4B79-96F7-2D9CF02401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3526" y="1409667"/>
            <a:ext cx="3865034" cy="4348163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63668F0F-8085-441D-9675-AAE97F92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CE2DDE-CBF0-4922-BF91-26EBE4E6D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4B8CEED8-4CDD-4BA0-945F-8A8D6AE2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11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F2376D-5CA2-4C04-B1E7-9F1642B56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475620"/>
            <a:ext cx="9601200" cy="712350"/>
          </a:xfrm>
        </p:spPr>
        <p:txBody>
          <a:bodyPr/>
          <a:lstStyle/>
          <a:p>
            <a:r>
              <a:rPr lang="en-US" dirty="0"/>
              <a:t>Getting started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8BD5D187-7AD7-4D6D-9265-1B997D764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69035"/>
            <a:ext cx="9601200" cy="4348163"/>
          </a:xfrm>
        </p:spPr>
        <p:txBody>
          <a:bodyPr/>
          <a:lstStyle/>
          <a:p>
            <a:r>
              <a:rPr lang="en-US" dirty="0"/>
              <a:t>Download and install R from </a:t>
            </a:r>
            <a:r>
              <a:rPr lang="en-US" dirty="0">
                <a:hlinkClick r:id="rId2"/>
              </a:rPr>
              <a:t>https://cran.r-project.org/mirrors.html</a:t>
            </a:r>
            <a:r>
              <a:rPr lang="en-US" dirty="0"/>
              <a:t> (choose the mirror for Greece – University of Crete)</a:t>
            </a:r>
          </a:p>
          <a:p>
            <a:r>
              <a:rPr lang="en-US" dirty="0"/>
              <a:t>No one uses R’s GUI directly, so….</a:t>
            </a:r>
          </a:p>
          <a:p>
            <a:r>
              <a:rPr lang="en-US" dirty="0"/>
              <a:t>Download and install </a:t>
            </a:r>
            <a:r>
              <a:rPr lang="en-US" dirty="0" err="1"/>
              <a:t>Rstudio</a:t>
            </a:r>
            <a:r>
              <a:rPr lang="en-US" dirty="0"/>
              <a:t> from </a:t>
            </a:r>
            <a:r>
              <a:rPr lang="en-US" dirty="0">
                <a:hlinkClick r:id="rId3"/>
              </a:rPr>
              <a:t>https://rstudio.com/products/rstudio/</a:t>
            </a: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endParaRPr lang="el-GR" dirty="0"/>
          </a:p>
        </p:txBody>
      </p:sp>
      <p:pic>
        <p:nvPicPr>
          <p:cNvPr id="1026" name="Picture 2" descr="And So It Begins: Spora Ransomware Starts Spreading Worldwide">
            <a:extLst>
              <a:ext uri="{FF2B5EF4-FFF2-40B4-BE49-F238E27FC236}">
                <a16:creationId xmlns:a16="http://schemas.microsoft.com/office/drawing/2014/main" id="{339D14FA-033D-43E2-9CED-A98B01CFC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545" y="3762523"/>
            <a:ext cx="6200909" cy="2473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BB6545CF-590F-47A8-BB55-4B69E665E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A78DF36C-65FE-42FA-8C08-D9CC5232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8DBE2BE3-7EE3-4A20-ADA3-DDEEE212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12</a:t>
            </a:fld>
            <a:endParaRPr lang="el-GR" noProof="0" dirty="0"/>
          </a:p>
        </p:txBody>
      </p:sp>
      <p:pic>
        <p:nvPicPr>
          <p:cNvPr id="7" name="Εικόνα 6" descr="Εικόνα που περιέχει σχεδίαση, φως&#10;&#10;Περιγραφή που δημιουργήθηκε αυτόματα">
            <a:extLst>
              <a:ext uri="{FF2B5EF4-FFF2-40B4-BE49-F238E27FC236}">
                <a16:creationId xmlns:a16="http://schemas.microsoft.com/office/drawing/2014/main" id="{CC530E0F-D66B-4B0D-9210-A450D1EDE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074" y="3198697"/>
            <a:ext cx="1309784" cy="4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46CA20D-23EA-47B4-AB60-592F0864E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95335"/>
            <a:ext cx="9601200" cy="700723"/>
          </a:xfrm>
        </p:spPr>
        <p:txBody>
          <a:bodyPr/>
          <a:lstStyle/>
          <a:p>
            <a:r>
              <a:rPr lang="en-US" dirty="0"/>
              <a:t>R studio </a:t>
            </a:r>
            <a:r>
              <a:rPr lang="en-US" sz="2400" dirty="0">
                <a:solidFill>
                  <a:schemeClr val="tx1"/>
                </a:solidFill>
              </a:rPr>
              <a:t>(an integrated development environment (IDE) for R)</a:t>
            </a:r>
            <a:endParaRPr lang="el-GR" sz="2400" dirty="0">
              <a:solidFill>
                <a:schemeClr val="tx1"/>
              </a:solidFill>
            </a:endParaRP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68C7EB83-DA43-4566-BC9C-FA48F3DD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34" b="5427"/>
          <a:stretch/>
        </p:blipFill>
        <p:spPr>
          <a:xfrm>
            <a:off x="1295400" y="1077912"/>
            <a:ext cx="9601200" cy="5113607"/>
          </a:xfrm>
          <a:prstGeom prst="rect">
            <a:avLst/>
          </a:prstGeom>
        </p:spPr>
      </p:pic>
      <p:sp>
        <p:nvSpPr>
          <p:cNvPr id="7" name="Ορθογώνιο 6">
            <a:extLst>
              <a:ext uri="{FF2B5EF4-FFF2-40B4-BE49-F238E27FC236}">
                <a16:creationId xmlns:a16="http://schemas.microsoft.com/office/drawing/2014/main" id="{FCBE49A5-CD5A-4D53-84D7-8767E019271F}"/>
              </a:ext>
            </a:extLst>
          </p:cNvPr>
          <p:cNvSpPr/>
          <p:nvPr/>
        </p:nvSpPr>
        <p:spPr>
          <a:xfrm>
            <a:off x="1295400" y="1654687"/>
            <a:ext cx="5780649" cy="2715064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1FB200CE-D4F3-4956-AF60-65E0111401B3}"/>
              </a:ext>
            </a:extLst>
          </p:cNvPr>
          <p:cNvSpPr/>
          <p:nvPr/>
        </p:nvSpPr>
        <p:spPr>
          <a:xfrm>
            <a:off x="7146387" y="1654687"/>
            <a:ext cx="3679874" cy="2152357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Ορθογώνιο 8">
            <a:extLst>
              <a:ext uri="{FF2B5EF4-FFF2-40B4-BE49-F238E27FC236}">
                <a16:creationId xmlns:a16="http://schemas.microsoft.com/office/drawing/2014/main" id="{E383315A-2729-4776-93CC-8FE582F6AB4E}"/>
              </a:ext>
            </a:extLst>
          </p:cNvPr>
          <p:cNvSpPr/>
          <p:nvPr/>
        </p:nvSpPr>
        <p:spPr>
          <a:xfrm>
            <a:off x="1295399" y="4418990"/>
            <a:ext cx="5780649" cy="1793632"/>
          </a:xfrm>
          <a:prstGeom prst="rect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D2F8EF67-F336-434D-8016-C70925C8CD97}"/>
              </a:ext>
            </a:extLst>
          </p:cNvPr>
          <p:cNvSpPr/>
          <p:nvPr/>
        </p:nvSpPr>
        <p:spPr>
          <a:xfrm>
            <a:off x="7146388" y="3933652"/>
            <a:ext cx="3679874" cy="2278969"/>
          </a:xfrm>
          <a:prstGeom prst="rect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D4B64-97C4-4FB3-B6AD-BF6448274E4F}"/>
              </a:ext>
            </a:extLst>
          </p:cNvPr>
          <p:cNvSpPr txBox="1"/>
          <p:nvPr/>
        </p:nvSpPr>
        <p:spPr>
          <a:xfrm>
            <a:off x="3500279" y="2730865"/>
            <a:ext cx="1564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Code editor</a:t>
            </a:r>
            <a:endParaRPr lang="el-G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83411-4F94-4AEB-8E9D-AB310A7976C9}"/>
              </a:ext>
            </a:extLst>
          </p:cNvPr>
          <p:cNvSpPr txBox="1"/>
          <p:nvPr/>
        </p:nvSpPr>
        <p:spPr>
          <a:xfrm>
            <a:off x="5272809" y="5324571"/>
            <a:ext cx="1133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Console</a:t>
            </a:r>
            <a:endParaRPr lang="el-G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98C084-BAB7-44C6-A637-A6259E0A9AD7}"/>
              </a:ext>
            </a:extLst>
          </p:cNvPr>
          <p:cNvSpPr txBox="1"/>
          <p:nvPr/>
        </p:nvSpPr>
        <p:spPr>
          <a:xfrm>
            <a:off x="7507394" y="2730865"/>
            <a:ext cx="295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Environment Variables</a:t>
            </a:r>
          </a:p>
          <a:p>
            <a:pPr algn="ctr"/>
            <a:r>
              <a:rPr lang="en-US" b="1" dirty="0"/>
              <a:t>History</a:t>
            </a:r>
            <a:endParaRPr lang="el-GR" b="1" dirty="0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0B3AA8E-B6C1-4B60-8E1E-A682DCECCA0F}"/>
              </a:ext>
            </a:extLst>
          </p:cNvPr>
          <p:cNvSpPr/>
          <p:nvPr/>
        </p:nvSpPr>
        <p:spPr>
          <a:xfrm>
            <a:off x="8290460" y="4508552"/>
            <a:ext cx="1542857" cy="1200329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448250-8543-41A2-9021-1AF813CAFD9E}"/>
              </a:ext>
            </a:extLst>
          </p:cNvPr>
          <p:cNvSpPr txBox="1"/>
          <p:nvPr/>
        </p:nvSpPr>
        <p:spPr>
          <a:xfrm>
            <a:off x="8348970" y="4493574"/>
            <a:ext cx="1274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</a:t>
            </a:r>
          </a:p>
          <a:p>
            <a:pPr algn="ctr"/>
            <a:r>
              <a:rPr lang="en-US" b="1" dirty="0"/>
              <a:t>Files</a:t>
            </a:r>
          </a:p>
          <a:p>
            <a:pPr algn="ctr"/>
            <a:r>
              <a:rPr lang="en-US" b="1" dirty="0"/>
              <a:t>Packages</a:t>
            </a:r>
          </a:p>
          <a:p>
            <a:pPr algn="ctr"/>
            <a:r>
              <a:rPr lang="en-US" b="1" dirty="0"/>
              <a:t>Graphs</a:t>
            </a:r>
            <a:endParaRPr lang="el-GR" b="1" dirty="0"/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64F4AE13-3D6F-4EEF-B682-C8922E3E0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3664907A-FAFA-4B3A-AC90-662EBAC18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C01135C-DC1C-4B90-9C51-F837689BD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24006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A8B8C9A-D184-423D-83C2-48809CE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-42427"/>
            <a:ext cx="9601200" cy="1069940"/>
          </a:xfrm>
        </p:spPr>
        <p:txBody>
          <a:bodyPr/>
          <a:lstStyle/>
          <a:p>
            <a:r>
              <a:rPr lang="en-US" dirty="0"/>
              <a:t>Start working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97781DC-1276-43DC-928B-12BB561F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424069"/>
            <a:ext cx="9601200" cy="4348163"/>
          </a:xfrm>
        </p:spPr>
        <p:txBody>
          <a:bodyPr/>
          <a:lstStyle/>
          <a:p>
            <a:r>
              <a:rPr lang="en-US" dirty="0"/>
              <a:t>Always keep your work organized by </a:t>
            </a:r>
            <a:r>
              <a:rPr lang="en-US" dirty="0">
                <a:solidFill>
                  <a:schemeClr val="accent2"/>
                </a:solidFill>
              </a:rPr>
              <a:t>setting a working directory</a:t>
            </a:r>
          </a:p>
          <a:p>
            <a:r>
              <a:rPr lang="en-US" dirty="0">
                <a:solidFill>
                  <a:schemeClr val="accent2"/>
                </a:solidFill>
              </a:rPr>
              <a:t>How?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setwd</a:t>
            </a:r>
            <a:r>
              <a:rPr lang="en-US" dirty="0"/>
              <a:t>() function:     e.g.    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setwd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('C:/Users/user/Desktop/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projectA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’) </a:t>
            </a:r>
          </a:p>
          <a:p>
            <a:pPr marL="0" indent="0">
              <a:buNone/>
            </a:pPr>
            <a:r>
              <a:rPr lang="en-US" dirty="0"/>
              <a:t>Careful there! Paths in windows usually look like this </a:t>
            </a:r>
            <a:r>
              <a:rPr lang="el-G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C:\Users\user\Desktop\projectA</a:t>
            </a:r>
            <a:r>
              <a:rPr lang="en-US" dirty="0"/>
              <a:t>, so remember to fix the slash (from backward to forward)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From R studio: 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en-US" dirty="0"/>
              <a:t>Create a project</a:t>
            </a:r>
          </a:p>
          <a:p>
            <a:pPr marL="0" indent="0">
              <a:buNone/>
            </a:pPr>
            <a:endParaRPr lang="el-GR" dirty="0"/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D67B1F67-059C-4DF2-917D-B2FBE7CDB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91" t="49877" b="19988"/>
          <a:stretch/>
        </p:blipFill>
        <p:spPr>
          <a:xfrm>
            <a:off x="5587999" y="3683285"/>
            <a:ext cx="5308601" cy="2485503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AE6CEFB-AD13-4CE4-A71F-5EC3097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0E176BAD-A628-4187-AA8B-4E7BA9D6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248A7F59-9980-4C82-9AC3-D80ED1F5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236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D8E47AE3-D167-4A5D-8191-76580C2A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14" y="206982"/>
            <a:ext cx="9601200" cy="616317"/>
          </a:xfrm>
        </p:spPr>
        <p:txBody>
          <a:bodyPr/>
          <a:lstStyle/>
          <a:p>
            <a:r>
              <a:rPr lang="en-US" dirty="0"/>
              <a:t>Creating a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F0282791-2A97-41DA-865A-F8186363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14" y="1029942"/>
            <a:ext cx="10032665" cy="543012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Rstudio</a:t>
            </a:r>
            <a:r>
              <a:rPr lang="en-US" dirty="0"/>
              <a:t>: file -&gt; New 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New Directory -&gt; New Project &amp; set the name of the folder you want to create and the path leading to the location of that folder -&gt; Create Project</a:t>
            </a:r>
          </a:p>
          <a:p>
            <a:r>
              <a:rPr lang="en-US" dirty="0"/>
              <a:t>Existing Directory -&gt; find the file you want to use -&gt; Create Project</a:t>
            </a:r>
            <a:endParaRPr lang="el-GR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0650BC5B-205C-4E15-B74D-D509C10F3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544" y="1449397"/>
            <a:ext cx="6402139" cy="3599446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46ED356C-C512-4657-9FCF-07CC2AA2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04E1DB10-A227-40BC-96D9-5F90DC21C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0D1A6A1D-AA80-4137-8BF0-FF0E75CC3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0819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A7270F7-7EC0-4E07-86D0-C8A6433FB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90212"/>
            <a:ext cx="9601200" cy="751205"/>
          </a:xfrm>
        </p:spPr>
        <p:txBody>
          <a:bodyPr/>
          <a:lstStyle/>
          <a:p>
            <a:r>
              <a:rPr lang="en-US" dirty="0"/>
              <a:t>Installing and Loading Libraries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47DA57C-9A55-4A3B-B1B8-B09F176E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39112"/>
            <a:ext cx="9601200" cy="49530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Installation:</a:t>
            </a:r>
          </a:p>
          <a:p>
            <a:r>
              <a:rPr lang="en-US" sz="1600" dirty="0"/>
              <a:t>CRAN packages: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(“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“)</a:t>
            </a:r>
          </a:p>
          <a:p>
            <a:r>
              <a:rPr lang="en-US" sz="1600" dirty="0"/>
              <a:t>Bioconductor packages:        </a:t>
            </a:r>
          </a:p>
          <a:p>
            <a:pPr marL="274320" lvl="1" indent="0" algn="ctr">
              <a:buNone/>
            </a:pP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if (!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requireNamespace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", quietly = TRUE)){ 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install.packages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")}</a:t>
            </a:r>
          </a:p>
          <a:p>
            <a:pPr marL="274320" lvl="1" indent="0" algn="ctr">
              <a:buNone/>
            </a:pP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BiocManager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::install(“</a:t>
            </a:r>
            <a:r>
              <a:rPr lang="en-US" sz="14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400" dirty="0">
                <a:solidFill>
                  <a:schemeClr val="accent4">
                    <a:lumMod val="75000"/>
                  </a:schemeClr>
                </a:solidFill>
              </a:rPr>
              <a:t>”)</a:t>
            </a:r>
          </a:p>
          <a:p>
            <a:r>
              <a:rPr lang="en-US" sz="1600" dirty="0" err="1"/>
              <a:t>Github</a:t>
            </a:r>
            <a:r>
              <a:rPr lang="en-US" sz="1600" dirty="0"/>
              <a:t> hosted packages:            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devtools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::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install_github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("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DeveloperName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/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")</a:t>
            </a:r>
          </a:p>
          <a:p>
            <a:r>
              <a:rPr lang="en-US" sz="1600" dirty="0"/>
              <a:t>Manually:  </a:t>
            </a:r>
            <a:r>
              <a:rPr lang="en-US" sz="1600" dirty="0" err="1"/>
              <a:t>Rstudio</a:t>
            </a:r>
            <a:r>
              <a:rPr lang="en-US" sz="1600" dirty="0"/>
              <a:t> -&gt; Packages -&gt; Install Packages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Loading:</a:t>
            </a:r>
          </a:p>
          <a:p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library(</a:t>
            </a:r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) </a:t>
            </a:r>
          </a:p>
          <a:p>
            <a:r>
              <a:rPr lang="en-US" sz="1600" dirty="0" err="1">
                <a:solidFill>
                  <a:schemeClr val="accent4">
                    <a:lumMod val="75000"/>
                  </a:schemeClr>
                </a:solidFill>
              </a:rPr>
              <a:t>PackageName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 ::Function</a:t>
            </a:r>
          </a:p>
        </p:txBody>
      </p:sp>
      <p:pic>
        <p:nvPicPr>
          <p:cNvPr id="8" name="Εικόνα 7">
            <a:extLst>
              <a:ext uri="{FF2B5EF4-FFF2-40B4-BE49-F238E27FC236}">
                <a16:creationId xmlns:a16="http://schemas.microsoft.com/office/drawing/2014/main" id="{B986E725-98FD-43C6-A2DE-B4236D1AB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46" t="51488" b="4431"/>
          <a:stretch/>
        </p:blipFill>
        <p:spPr>
          <a:xfrm>
            <a:off x="6509241" y="3715648"/>
            <a:ext cx="3892059" cy="243249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491E51C8-40CB-4EBD-A294-4A2BA738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6713C34E-C2DB-4957-B8DB-39BC01035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E2CD0D1F-F071-4587-A653-0987A2354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0307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2828C18-1B6D-49B3-8E2C-E738D47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437" y="422031"/>
            <a:ext cx="9601200" cy="644452"/>
          </a:xfrm>
        </p:spPr>
        <p:txBody>
          <a:bodyPr/>
          <a:lstStyle/>
          <a:p>
            <a:r>
              <a:rPr lang="en-US" dirty="0"/>
              <a:t>Updating R and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A52DFB3-8AA3-4B07-8EE9-8EDFE66024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437" y="1378632"/>
            <a:ext cx="9199098" cy="2729134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Install the library </a:t>
            </a:r>
            <a:r>
              <a:rPr lang="en-US" sz="1800" dirty="0" err="1"/>
              <a:t>installr</a:t>
            </a:r>
            <a:r>
              <a:rPr lang="en-US" sz="1800" dirty="0"/>
              <a:t> and use the function </a:t>
            </a:r>
            <a:r>
              <a:rPr lang="en-US" sz="1800" dirty="0" err="1"/>
              <a:t>updateR</a:t>
            </a:r>
            <a:r>
              <a:rPr lang="en-US" sz="1800" dirty="0"/>
              <a:t>(), as described here: </a:t>
            </a:r>
            <a:r>
              <a:rPr lang="en-US" sz="1800" dirty="0">
                <a:hlinkClick r:id="rId2"/>
              </a:rPr>
              <a:t>https://www.r-statistics.com/2013/03/updating-r-from-r-on-windows-using-the-installr-package/</a:t>
            </a:r>
            <a:endParaRPr lang="en-US" sz="1800" dirty="0"/>
          </a:p>
          <a:p>
            <a:r>
              <a:rPr lang="en-US" sz="1800" dirty="0"/>
              <a:t>Ideally you should move the packages from the old (current) version of R to the next and then remove them (from the old)</a:t>
            </a:r>
          </a:p>
          <a:p>
            <a:r>
              <a:rPr lang="en-US" sz="1800" dirty="0"/>
              <a:t>You can also create a file containing all the packages you have installed in your current version and use it to re-install or update them</a:t>
            </a:r>
          </a:p>
          <a:p>
            <a:r>
              <a:rPr lang="en-US" sz="1800" dirty="0"/>
              <a:t>From time to time remember to check for any updates in your installed packages (</a:t>
            </a:r>
            <a:r>
              <a:rPr lang="en-US" sz="1800" dirty="0" err="1"/>
              <a:t>Rstudio</a:t>
            </a:r>
            <a:r>
              <a:rPr lang="en-US" sz="1800" dirty="0"/>
              <a:t> bottom right panel)</a:t>
            </a:r>
            <a:endParaRPr lang="el-GR" sz="1800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B38D21D9-AAD8-43A3-B4EB-947B207DFD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46" t="39995" b="6133"/>
          <a:stretch/>
        </p:blipFill>
        <p:spPr>
          <a:xfrm>
            <a:off x="3042502" y="4047806"/>
            <a:ext cx="6033504" cy="2623625"/>
          </a:xfrm>
          <a:prstGeom prst="rect">
            <a:avLst/>
          </a:prstGeom>
        </p:spPr>
      </p:pic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0C359C38-81C9-4B09-B37D-2A3CB8205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726E629C-F3B4-4689-B5BB-B2C3D74E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90A32C38-7C65-4C9F-9886-7CC836DB2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81361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AF848BF-4E16-424D-B5CD-F69813E83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243" y="562496"/>
            <a:ext cx="9601200" cy="579831"/>
          </a:xfrm>
        </p:spPr>
        <p:txBody>
          <a:bodyPr/>
          <a:lstStyle/>
          <a:p>
            <a:r>
              <a:rPr lang="en-US" dirty="0"/>
              <a:t>Getting help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C7F5950-C6E4-4E83-9B78-8A77D234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244" y="1489731"/>
            <a:ext cx="10013722" cy="4348163"/>
          </a:xfrm>
        </p:spPr>
        <p:txBody>
          <a:bodyPr/>
          <a:lstStyle/>
          <a:p>
            <a:r>
              <a:rPr lang="en-US" sz="1800" dirty="0"/>
              <a:t>help() function and ? help operator in R provide access to the documentation pages for R functions, data sets, and other objects, both for packages in the standard R distribution and for contributed packages</a:t>
            </a:r>
          </a:p>
          <a:p>
            <a:pPr marL="274320" lvl="1" indent="0">
              <a:buNone/>
            </a:pPr>
            <a:r>
              <a:rPr lang="en-US" dirty="0"/>
              <a:t>Usage: </a:t>
            </a:r>
          </a:p>
          <a:p>
            <a:pPr lvl="2"/>
            <a:r>
              <a:rPr lang="en-US" dirty="0"/>
              <a:t>Info for a function from a library you have already loaded: help(</a:t>
            </a:r>
            <a:r>
              <a:rPr lang="en-US" dirty="0" err="1"/>
              <a:t>functionname</a:t>
            </a:r>
            <a:r>
              <a:rPr lang="en-US" dirty="0"/>
              <a:t> ) or help (“</a:t>
            </a:r>
            <a:r>
              <a:rPr lang="en-US" dirty="0" err="1"/>
              <a:t>functionname</a:t>
            </a:r>
            <a:r>
              <a:rPr lang="en-US" dirty="0"/>
              <a:t>”), or ?</a:t>
            </a:r>
            <a:r>
              <a:rPr lang="en-US" dirty="0" err="1"/>
              <a:t>functionname</a:t>
            </a:r>
            <a:r>
              <a:rPr lang="en-US" dirty="0"/>
              <a:t> or ? “</a:t>
            </a:r>
            <a:r>
              <a:rPr lang="en-US" dirty="0" err="1"/>
              <a:t>functionname</a:t>
            </a:r>
            <a:r>
              <a:rPr lang="en-US" dirty="0"/>
              <a:t>” (i.e., the quotes are optional)</a:t>
            </a:r>
          </a:p>
          <a:p>
            <a:pPr lvl="2"/>
            <a:r>
              <a:rPr lang="en-US" dirty="0"/>
              <a:t>Info for a function from a library you haven’t loaded: help(</a:t>
            </a:r>
            <a:r>
              <a:rPr lang="en-US" dirty="0" err="1"/>
              <a:t>functionname</a:t>
            </a:r>
            <a:r>
              <a:rPr lang="en-US" dirty="0"/>
              <a:t>, package = “</a:t>
            </a:r>
            <a:r>
              <a:rPr lang="en-US" dirty="0" err="1"/>
              <a:t>packagename</a:t>
            </a:r>
            <a:r>
              <a:rPr lang="en-US" dirty="0"/>
              <a:t>”) </a:t>
            </a:r>
          </a:p>
          <a:p>
            <a:pPr lvl="2"/>
            <a:r>
              <a:rPr lang="en-US" dirty="0"/>
              <a:t>Info for a package: help(package=“</a:t>
            </a:r>
            <a:r>
              <a:rPr lang="en-US" dirty="0" err="1"/>
              <a:t>packagename</a:t>
            </a:r>
            <a:r>
              <a:rPr lang="en-US" dirty="0"/>
              <a:t>”)</a:t>
            </a:r>
          </a:p>
          <a:p>
            <a:r>
              <a:rPr lang="en-US" sz="1800" dirty="0"/>
              <a:t>Package vignettes </a:t>
            </a:r>
          </a:p>
          <a:p>
            <a:r>
              <a:rPr lang="en-US" sz="1800" dirty="0"/>
              <a:t>Stack Overflow</a:t>
            </a:r>
          </a:p>
          <a:p>
            <a:r>
              <a:rPr lang="en-US" sz="1800" dirty="0">
                <a:hlinkClick r:id="rId2"/>
              </a:rPr>
              <a:t>https://www.r-project.org/help.html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902336DC-836B-43E7-84B4-EEFC5173C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B70766DB-A04D-4E41-8481-52BDF172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78F0CFA7-5C28-4614-B0D1-1DECB10BE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18</a:t>
            </a:fld>
            <a:endParaRPr lang="el-GR" noProof="0" dirty="0"/>
          </a:p>
        </p:txBody>
      </p:sp>
      <p:pic>
        <p:nvPicPr>
          <p:cNvPr id="10" name="Εικόνα 9" descr="Εικόνα που περιέχει άτομο, εσωτερικό, άνδρας, μπροστά&#10;&#10;Περιγραφή που δημιουργήθηκε αυτόματα">
            <a:extLst>
              <a:ext uri="{FF2B5EF4-FFF2-40B4-BE49-F238E27FC236}">
                <a16:creationId xmlns:a16="http://schemas.microsoft.com/office/drawing/2014/main" id="{8258502E-0E56-47EE-A458-01B35A877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256" y="4206693"/>
            <a:ext cx="5143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6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Ορθογώνιο: Διπλωμένη γωνία 4">
            <a:extLst>
              <a:ext uri="{FF2B5EF4-FFF2-40B4-BE49-F238E27FC236}">
                <a16:creationId xmlns:a16="http://schemas.microsoft.com/office/drawing/2014/main" id="{B0D8D324-C1CF-44B0-BAA6-688343B81E22}"/>
              </a:ext>
            </a:extLst>
          </p:cNvPr>
          <p:cNvSpPr/>
          <p:nvPr/>
        </p:nvSpPr>
        <p:spPr>
          <a:xfrm>
            <a:off x="8000923" y="1618939"/>
            <a:ext cx="2791993" cy="1106072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Τίτλος 6">
            <a:extLst>
              <a:ext uri="{FF2B5EF4-FFF2-40B4-BE49-F238E27FC236}">
                <a16:creationId xmlns:a16="http://schemas.microsoft.com/office/drawing/2014/main" id="{BBD66DA3-9879-440A-A2E8-C0D3BBC14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9128" y="386947"/>
            <a:ext cx="9601200" cy="588181"/>
          </a:xfrm>
        </p:spPr>
        <p:txBody>
          <a:bodyPr/>
          <a:lstStyle/>
          <a:p>
            <a:r>
              <a:rPr lang="en-US" dirty="0"/>
              <a:t>Variables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C6AA2151-C888-42AF-A2D6-7F003A7DDD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212714"/>
            <a:ext cx="9601200" cy="4348163"/>
          </a:xfrm>
        </p:spPr>
        <p:txBody>
          <a:bodyPr>
            <a:normAutofit/>
          </a:bodyPr>
          <a:lstStyle/>
          <a:p>
            <a:r>
              <a:rPr lang="en-US" sz="1800" dirty="0"/>
              <a:t>Create new variables using the arrow operator (-&gt; or &lt;-)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Variable &lt;- 5</a:t>
            </a:r>
          </a:p>
          <a:p>
            <a:pPr marL="0" indent="0" algn="ctr">
              <a:buNone/>
            </a:pPr>
            <a:r>
              <a:rPr lang="en-US" sz="1800" dirty="0">
                <a:solidFill>
                  <a:schemeClr val="accent4">
                    <a:lumMod val="75000"/>
                  </a:schemeClr>
                </a:solidFill>
              </a:rPr>
              <a:t>5 -&gt; variable</a:t>
            </a:r>
          </a:p>
          <a:p>
            <a:r>
              <a:rPr lang="en-US" sz="1800" dirty="0"/>
              <a:t>R is case sensitivity</a:t>
            </a:r>
          </a:p>
          <a:p>
            <a:r>
              <a:rPr lang="en-US" sz="1800" dirty="0"/>
              <a:t>Valid variable names consists of letters, numbers, dot (.) or underline (_)</a:t>
            </a:r>
          </a:p>
          <a:p>
            <a:r>
              <a:rPr lang="en-US" sz="1800" dirty="0"/>
              <a:t>Valid variable names start from either a letter or from dot (but not followed by a number), e.g.</a:t>
            </a:r>
          </a:p>
          <a:p>
            <a:pPr marL="0" indent="0">
              <a:buNone/>
            </a:pPr>
            <a:endParaRPr lang="en-US" sz="1800" dirty="0"/>
          </a:p>
          <a:p>
            <a:endParaRPr lang="el-GR" sz="180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C7D9C7EB-0DF2-49A3-BAAB-55C538CF3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510" y="4189261"/>
            <a:ext cx="3978201" cy="228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4E0932-5EAD-45C5-8E0D-56E714234F4F}"/>
              </a:ext>
            </a:extLst>
          </p:cNvPr>
          <p:cNvSpPr txBox="1"/>
          <p:nvPr/>
        </p:nvSpPr>
        <p:spPr>
          <a:xfrm>
            <a:off x="4482311" y="6499792"/>
            <a:ext cx="3897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https://www.tutorialspoint.com/r/r_variables.htm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A9F904-3503-4A57-961D-6E861DBC43B6}"/>
              </a:ext>
            </a:extLst>
          </p:cNvPr>
          <p:cNvSpPr txBox="1"/>
          <p:nvPr/>
        </p:nvSpPr>
        <p:spPr>
          <a:xfrm>
            <a:off x="8000923" y="1916158"/>
            <a:ext cx="2630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Other assignment operators: </a:t>
            </a:r>
          </a:p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&lt;&lt;- , -&gt;&gt;, =</a:t>
            </a:r>
            <a:endParaRPr lang="el-GR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13F7730C-79C2-419A-ABD5-15EF2AC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22E13C6D-CCD0-4C61-9719-F556053B6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B3536AF2-5A13-4396-8AE0-DD91F10F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19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89086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υπαίθριος, άτομο, γυναίκα, νερό&#10;&#10;Περιγραφή που δημιουργήθηκε αυτόματα">
            <a:extLst>
              <a:ext uri="{FF2B5EF4-FFF2-40B4-BE49-F238E27FC236}">
                <a16:creationId xmlns:a16="http://schemas.microsoft.com/office/drawing/2014/main" id="{E8405F80-9A33-40E3-A9B6-E785867A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41" y="2027444"/>
            <a:ext cx="1812277" cy="18122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Τίτλος 1">
            <a:extLst>
              <a:ext uri="{FF2B5EF4-FFF2-40B4-BE49-F238E27FC236}">
                <a16:creationId xmlns:a16="http://schemas.microsoft.com/office/drawing/2014/main" id="{5266785A-CF58-47E9-B2B8-E9B8EA0DE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62303"/>
            <a:ext cx="9601200" cy="1069940"/>
          </a:xfrm>
        </p:spPr>
        <p:txBody>
          <a:bodyPr/>
          <a:lstStyle/>
          <a:p>
            <a:r>
              <a:rPr lang="en-US" dirty="0"/>
              <a:t>about::me</a:t>
            </a:r>
            <a:endParaRPr lang="el-G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F2D561-507E-49CB-843C-9459167CAD5B}"/>
              </a:ext>
            </a:extLst>
          </p:cNvPr>
          <p:cNvSpPr txBox="1"/>
          <p:nvPr/>
        </p:nvSpPr>
        <p:spPr>
          <a:xfrm>
            <a:off x="3259849" y="2332391"/>
            <a:ext cx="79376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PhD Candidate in Bioinformatics, Department of Pathology, Erasmus Medical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MSc in Informatics for Life Sciences, Bioinformatics Discipline, </a:t>
            </a:r>
            <a:r>
              <a:rPr lang="en-US" dirty="0" err="1"/>
              <a:t>UoP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Pharmacy Bachelor Degree, </a:t>
            </a:r>
            <a:r>
              <a:rPr lang="en-US" dirty="0" err="1"/>
              <a:t>UoP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7353D-7693-4052-A2A3-1697ADED592E}"/>
              </a:ext>
            </a:extLst>
          </p:cNvPr>
          <p:cNvSpPr txBox="1"/>
          <p:nvPr/>
        </p:nvSpPr>
        <p:spPr>
          <a:xfrm>
            <a:off x="1417453" y="5183042"/>
            <a:ext cx="5173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(</a:t>
            </a:r>
            <a:r>
              <a:rPr lang="en-US" dirty="0" err="1"/>
              <a:t>Pharmaco</a:t>
            </a:r>
            <a:r>
              <a:rPr lang="en-US" dirty="0"/>
              <a:t>)genomics, Bioinformatics, Machine Learning, Health Economics, Text Mining, Biostatistics, Visualization </a:t>
            </a:r>
            <a:endParaRPr lang="el-GR" dirty="0"/>
          </a:p>
        </p:txBody>
      </p:sp>
      <p:cxnSp>
        <p:nvCxnSpPr>
          <p:cNvPr id="12" name="Ευθεία γραμμή σύνδεσης 11">
            <a:extLst>
              <a:ext uri="{FF2B5EF4-FFF2-40B4-BE49-F238E27FC236}">
                <a16:creationId xmlns:a16="http://schemas.microsoft.com/office/drawing/2014/main" id="{8E890EEE-F9EB-4402-9617-95FE47582AE7}"/>
              </a:ext>
            </a:extLst>
          </p:cNvPr>
          <p:cNvCxnSpPr/>
          <p:nvPr/>
        </p:nvCxnSpPr>
        <p:spPr>
          <a:xfrm flipH="1">
            <a:off x="6831463" y="4794646"/>
            <a:ext cx="1223889" cy="170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E72D466-EBD0-48E2-AE60-4F975B2B99F6}"/>
              </a:ext>
            </a:extLst>
          </p:cNvPr>
          <p:cNvSpPr txBox="1"/>
          <p:nvPr/>
        </p:nvSpPr>
        <p:spPr>
          <a:xfrm>
            <a:off x="8295382" y="5460041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R / Python</a:t>
            </a:r>
          </a:p>
        </p:txBody>
      </p:sp>
      <p:grpSp>
        <p:nvGrpSpPr>
          <p:cNvPr id="32" name="Ομάδα 31">
            <a:extLst>
              <a:ext uri="{FF2B5EF4-FFF2-40B4-BE49-F238E27FC236}">
                <a16:creationId xmlns:a16="http://schemas.microsoft.com/office/drawing/2014/main" id="{85B81713-9A2B-4263-A692-3E1567CAD26C}"/>
              </a:ext>
            </a:extLst>
          </p:cNvPr>
          <p:cNvGrpSpPr/>
          <p:nvPr/>
        </p:nvGrpSpPr>
        <p:grpSpPr>
          <a:xfrm>
            <a:off x="948816" y="3936803"/>
            <a:ext cx="1565925" cy="574578"/>
            <a:chOff x="1091252" y="4135519"/>
            <a:chExt cx="1714836" cy="67512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C0C49-C450-4868-835B-9FEA2A9124A7}"/>
                </a:ext>
              </a:extLst>
            </p:cNvPr>
            <p:cNvSpPr txBox="1"/>
            <p:nvPr/>
          </p:nvSpPr>
          <p:spPr>
            <a:xfrm>
              <a:off x="1440685" y="4135519"/>
              <a:ext cx="13654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400" dirty="0"/>
                <a:t>@mtpandi17</a:t>
              </a:r>
            </a:p>
          </p:txBody>
        </p:sp>
        <p:pic>
          <p:nvPicPr>
            <p:cNvPr id="21" name="Εικόνα 20">
              <a:extLst>
                <a:ext uri="{FF2B5EF4-FFF2-40B4-BE49-F238E27FC236}">
                  <a16:creationId xmlns:a16="http://schemas.microsoft.com/office/drawing/2014/main" id="{EE77D776-CA2F-4B71-A06B-006BBD27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1252" y="4163124"/>
              <a:ext cx="348596" cy="261354"/>
            </a:xfrm>
            <a:prstGeom prst="rect">
              <a:avLst/>
            </a:prstGeom>
          </p:spPr>
        </p:pic>
        <p:pic>
          <p:nvPicPr>
            <p:cNvPr id="30" name="Εικόνα 29" descr="Εικόνα που περιέχει σχεδία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336E25B-61B7-467A-B9F5-32925111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5810" y="4543747"/>
              <a:ext cx="261354" cy="261354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1126090-E3C1-4F1F-AAA5-002F767439A8}"/>
                </a:ext>
              </a:extLst>
            </p:cNvPr>
            <p:cNvSpPr txBox="1"/>
            <p:nvPr/>
          </p:nvSpPr>
          <p:spPr>
            <a:xfrm>
              <a:off x="1439848" y="4472086"/>
              <a:ext cx="122388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1600" dirty="0"/>
                <a:t>@</a:t>
              </a:r>
              <a:r>
                <a:rPr lang="en-US" sz="1400" dirty="0"/>
                <a:t>mtpandi</a:t>
              </a:r>
              <a:endParaRPr lang="en-US" sz="1600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26C7FFC-AA0C-4390-87B1-929BA7B58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C3390C4B-B9AA-4C6F-A029-BBACAFA94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0B04B08D-BC96-4C05-8CA6-8A3C33599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964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5597814-40E8-4AF0-9BD5-A089EEF72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values in R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2F51D7D6-07B2-46DC-87AB-711987E0C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en-US"/>
              <a:t>for commented lines</a:t>
            </a:r>
          </a:p>
          <a:p>
            <a:r>
              <a:rPr lang="en-US" dirty="0"/>
              <a:t>T or TRUE</a:t>
            </a:r>
          </a:p>
          <a:p>
            <a:r>
              <a:rPr lang="en-US" dirty="0"/>
              <a:t>F or FALSE</a:t>
            </a:r>
          </a:p>
          <a:p>
            <a:r>
              <a:rPr lang="en-US" dirty="0"/>
              <a:t>NULL  = missing values</a:t>
            </a:r>
          </a:p>
          <a:p>
            <a:r>
              <a:rPr lang="en-US" dirty="0"/>
              <a:t>NA  = missing values</a:t>
            </a:r>
          </a:p>
          <a:p>
            <a:r>
              <a:rPr lang="en-US" dirty="0" err="1"/>
              <a:t>NaN</a:t>
            </a:r>
            <a:r>
              <a:rPr lang="en-US" dirty="0"/>
              <a:t>  = impossible to calculate (0/0,  log of a negative number)</a:t>
            </a:r>
          </a:p>
          <a:p>
            <a:r>
              <a:rPr lang="en-US" dirty="0"/>
              <a:t> Inf = infinity (number/0)</a:t>
            </a:r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F146E54F-88DB-4760-ACEE-3825DB667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DF9ACB3F-5472-4245-9E11-9E59FA92F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A5C2CBDE-1FC9-4ACE-A34E-B4C51A3A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20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9487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65A0F0E-CA0C-47BA-96DE-6D32BE77E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8474BEE-B83D-46C9-A8A8-FD9D64C99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28800"/>
            <a:ext cx="2882705" cy="773724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Do not forget:  </a:t>
            </a:r>
            <a:r>
              <a:rPr lang="en-US" dirty="0"/>
              <a:t>counting starts from 1 </a:t>
            </a:r>
          </a:p>
        </p:txBody>
      </p:sp>
      <p:graphicFrame>
        <p:nvGraphicFramePr>
          <p:cNvPr id="5" name="Πίνακας 2">
            <a:extLst>
              <a:ext uri="{FF2B5EF4-FFF2-40B4-BE49-F238E27FC236}">
                <a16:creationId xmlns:a16="http://schemas.microsoft.com/office/drawing/2014/main" id="{883C6BC3-A791-4131-9FC6-ECC26A2DD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911235"/>
              </p:ext>
            </p:extLst>
          </p:nvPr>
        </p:nvGraphicFramePr>
        <p:xfrm>
          <a:off x="5062808" y="243908"/>
          <a:ext cx="5902178" cy="635501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2700">
                  <a:extLst>
                    <a:ext uri="{9D8B030D-6E8A-4147-A177-3AD203B41FA5}">
                      <a16:colId xmlns:a16="http://schemas.microsoft.com/office/drawing/2014/main" val="3333270345"/>
                    </a:ext>
                  </a:extLst>
                </a:gridCol>
                <a:gridCol w="1567142">
                  <a:extLst>
                    <a:ext uri="{9D8B030D-6E8A-4147-A177-3AD203B41FA5}">
                      <a16:colId xmlns:a16="http://schemas.microsoft.com/office/drawing/2014/main" val="3331194260"/>
                    </a:ext>
                  </a:extLst>
                </a:gridCol>
                <a:gridCol w="2432336">
                  <a:extLst>
                    <a:ext uri="{9D8B030D-6E8A-4147-A177-3AD203B41FA5}">
                      <a16:colId xmlns:a16="http://schemas.microsoft.com/office/drawing/2014/main" val="1869865588"/>
                    </a:ext>
                  </a:extLst>
                </a:gridCol>
              </a:tblGrid>
              <a:tr h="35025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Category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Operator</a:t>
                      </a:r>
                      <a:endParaRPr lang="el-G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Job</a:t>
                      </a:r>
                      <a:endParaRPr lang="el-GR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430353"/>
                  </a:ext>
                </a:extLst>
              </a:tr>
              <a:tr h="350250">
                <a:tc rowSpan="7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Arithmetic</a:t>
                      </a:r>
                      <a:endParaRPr lang="el-GR" sz="1400" b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+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Addition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0106418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-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Subtraction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32119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*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Multiplication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274229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/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676051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^ or **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Exponentiation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5620032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modulus (x mod y)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751942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x %/% y 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integer division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588572"/>
                  </a:ext>
                </a:extLst>
              </a:tr>
              <a:tr h="350250">
                <a:tc rowSpan="6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Relational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8984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&lt;=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Less than or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7192646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293339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&gt;=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More than or equal to 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6879560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==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155867"/>
                  </a:ext>
                </a:extLst>
              </a:tr>
              <a:tr h="350250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!=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 equal to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6323823"/>
                  </a:ext>
                </a:extLst>
              </a:tr>
              <a:tr h="350250"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Logical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!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Not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536902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&amp;</a:t>
                      </a:r>
                    </a:p>
                    <a:p>
                      <a:pPr algn="ctr"/>
                      <a:r>
                        <a:rPr lang="en-US" sz="1400" b="0" dirty="0"/>
                        <a:t>&amp;&amp;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And (element-wise)</a:t>
                      </a:r>
                    </a:p>
                    <a:p>
                      <a:pPr algn="ctr"/>
                      <a:r>
                        <a:rPr lang="en-US" sz="1400" b="0" dirty="0"/>
                        <a:t>And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8190091"/>
                  </a:ext>
                </a:extLst>
              </a:tr>
              <a:tr h="550633">
                <a:tc vMerge="1">
                  <a:txBody>
                    <a:bodyPr/>
                    <a:lstStyle/>
                    <a:p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|</a:t>
                      </a:r>
                    </a:p>
                    <a:p>
                      <a:pPr algn="ctr"/>
                      <a:r>
                        <a:rPr lang="en-US" sz="1400" b="0" dirty="0"/>
                        <a:t>||</a:t>
                      </a:r>
                      <a:endParaRPr lang="el-GR" sz="14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Or (element-wise)</a:t>
                      </a:r>
                    </a:p>
                    <a:p>
                      <a:pPr algn="ctr"/>
                      <a:r>
                        <a:rPr lang="en-US" sz="1400" b="0" dirty="0"/>
                        <a:t>Or</a:t>
                      </a:r>
                      <a:endParaRPr lang="el-GR" sz="14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0823346"/>
                  </a:ext>
                </a:extLst>
              </a:tr>
            </a:tbl>
          </a:graphicData>
        </a:graphic>
      </p:graphicFrame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6E6A555B-71E8-4C70-BE21-B266A5768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CD1C8AA-FCD6-40C6-AD2F-5C77644F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21</a:t>
            </a:fld>
            <a:endParaRPr lang="el-GR" noProof="0" dirty="0"/>
          </a:p>
        </p:txBody>
      </p:sp>
      <p:sp>
        <p:nvSpPr>
          <p:cNvPr id="8" name="Θέση ημερομηνίας 6">
            <a:extLst>
              <a:ext uri="{FF2B5EF4-FFF2-40B4-BE49-F238E27FC236}">
                <a16:creationId xmlns:a16="http://schemas.microsoft.com/office/drawing/2014/main" id="{3F0C05A9-4D65-4FF5-A1E5-9403429B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03257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3054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F9361E-96BA-45EB-BE2C-F6EE4E604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- Decision Making</a:t>
            </a:r>
            <a:endParaRPr lang="el-GR" dirty="0"/>
          </a:p>
        </p:txBody>
      </p:sp>
      <p:sp>
        <p:nvSpPr>
          <p:cNvPr id="8" name="Θέση περιεχομένου 7">
            <a:extLst>
              <a:ext uri="{FF2B5EF4-FFF2-40B4-BE49-F238E27FC236}">
                <a16:creationId xmlns:a16="http://schemas.microsoft.com/office/drawing/2014/main" id="{E1EFDB19-771E-4837-B3AD-E2F1987352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if(Condition){}</a:t>
            </a:r>
          </a:p>
          <a:p>
            <a:pPr marL="0" indent="0">
              <a:buNone/>
            </a:pPr>
            <a:r>
              <a:rPr lang="en-US" dirty="0"/>
              <a:t>if(Condition){}else{}</a:t>
            </a:r>
          </a:p>
          <a:p>
            <a:pPr marL="0" indent="0">
              <a:buNone/>
            </a:pPr>
            <a:r>
              <a:rPr lang="en-US" dirty="0" err="1"/>
              <a:t>ifelse</a:t>
            </a:r>
            <a:r>
              <a:rPr lang="en-US" dirty="0"/>
              <a:t>(Condition, Action, Alternative)</a:t>
            </a:r>
            <a:endParaRPr lang="el-GR" dirty="0"/>
          </a:p>
        </p:txBody>
      </p:sp>
      <p:sp>
        <p:nvSpPr>
          <p:cNvPr id="9" name="Θέση περιεχομένου 8">
            <a:extLst>
              <a:ext uri="{FF2B5EF4-FFF2-40B4-BE49-F238E27FC236}">
                <a16:creationId xmlns:a16="http://schemas.microsoft.com/office/drawing/2014/main" id="{1CA1A2ED-A3E3-4CC0-B2F3-573EE5D5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1" y="2025747"/>
            <a:ext cx="5084299" cy="4348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switch(expression, case1, case2, case3....)</a:t>
            </a:r>
            <a:endParaRPr lang="el-GR" dirty="0"/>
          </a:p>
        </p:txBody>
      </p:sp>
      <p:pic>
        <p:nvPicPr>
          <p:cNvPr id="24" name="Γραφικό 23">
            <a:extLst>
              <a:ext uri="{FF2B5EF4-FFF2-40B4-BE49-F238E27FC236}">
                <a16:creationId xmlns:a16="http://schemas.microsoft.com/office/drawing/2014/main" id="{6772F589-3546-437B-9185-8DFD2856D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4046037"/>
            <a:ext cx="1323975" cy="2152650"/>
          </a:xfrm>
          <a:prstGeom prst="rect">
            <a:avLst/>
          </a:prstGeom>
        </p:spPr>
      </p:pic>
      <p:pic>
        <p:nvPicPr>
          <p:cNvPr id="26" name="Γραφικό 25">
            <a:extLst>
              <a:ext uri="{FF2B5EF4-FFF2-40B4-BE49-F238E27FC236}">
                <a16:creationId xmlns:a16="http://schemas.microsoft.com/office/drawing/2014/main" id="{8EC89FF7-EEE9-4A7F-A75C-E0A12C4AC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3446" y="4387529"/>
            <a:ext cx="2343955" cy="1092841"/>
          </a:xfrm>
          <a:prstGeom prst="rect">
            <a:avLst/>
          </a:prstGeom>
        </p:spPr>
      </p:pic>
      <p:pic>
        <p:nvPicPr>
          <p:cNvPr id="28" name="Γραφικό 27">
            <a:extLst>
              <a:ext uri="{FF2B5EF4-FFF2-40B4-BE49-F238E27FC236}">
                <a16:creationId xmlns:a16="http://schemas.microsoft.com/office/drawing/2014/main" id="{2AE0E727-3093-4B7A-9DC4-94694A583A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4976" y="3409474"/>
            <a:ext cx="2076450" cy="2486025"/>
          </a:xfrm>
          <a:prstGeom prst="rect">
            <a:avLst/>
          </a:prstGeom>
        </p:spPr>
      </p:pic>
      <p:cxnSp>
        <p:nvCxnSpPr>
          <p:cNvPr id="4" name="Ευθεία γραμμή σύνδεσης 3">
            <a:extLst>
              <a:ext uri="{FF2B5EF4-FFF2-40B4-BE49-F238E27FC236}">
                <a16:creationId xmlns:a16="http://schemas.microsoft.com/office/drawing/2014/main" id="{F15AE0CF-0BB7-41AD-8FD8-A57EAF2A06E8}"/>
              </a:ext>
            </a:extLst>
          </p:cNvPr>
          <p:cNvCxnSpPr/>
          <p:nvPr/>
        </p:nvCxnSpPr>
        <p:spPr>
          <a:xfrm>
            <a:off x="6246057" y="2236767"/>
            <a:ext cx="0" cy="39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AB46A045-4819-484F-832C-8B21ED129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598A75B-AE66-4A79-B02C-655964B30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C823B5EA-99C0-4FB2-A068-EABCDB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22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559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AE4CE6B-D75B-4025-A876-C995B2CF5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Structures </a:t>
            </a:r>
            <a:r>
              <a:rPr lang="en-US"/>
              <a:t>- Loops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E4BBDD3A-604B-4EF5-9D7E-50A007D8A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7730" y="2064432"/>
            <a:ext cx="3614224" cy="137863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for (value in vector) {</a:t>
            </a:r>
          </a:p>
          <a:p>
            <a:pPr marL="0" indent="0" algn="ctr">
              <a:buNone/>
            </a:pPr>
            <a:r>
              <a:rPr lang="en-US" sz="1800" dirty="0"/>
              <a:t> statements 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</a:p>
          <a:p>
            <a:endParaRPr lang="el-GR" sz="1800" dirty="0"/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80D067CA-C006-4010-A43A-104BFF788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4921" y="2002885"/>
            <a:ext cx="3202158" cy="1223891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while (</a:t>
            </a:r>
            <a:r>
              <a:rPr lang="en-US" sz="1800" dirty="0" err="1"/>
              <a:t>test_expression</a:t>
            </a:r>
            <a:r>
              <a:rPr lang="en-US" sz="1800" dirty="0"/>
              <a:t>) {</a:t>
            </a:r>
          </a:p>
          <a:p>
            <a:pPr marL="0" indent="0" algn="ctr">
              <a:buNone/>
            </a:pPr>
            <a:r>
              <a:rPr lang="en-US" sz="1800" dirty="0"/>
              <a:t>Statement</a:t>
            </a:r>
          </a:p>
          <a:p>
            <a:pPr marL="0" indent="0" algn="ctr">
              <a:buNone/>
            </a:pPr>
            <a:r>
              <a:rPr lang="en-US" sz="1800" dirty="0"/>
              <a:t> }</a:t>
            </a:r>
            <a:endParaRPr lang="el-GR" sz="1800" dirty="0"/>
          </a:p>
        </p:txBody>
      </p:sp>
      <p:sp>
        <p:nvSpPr>
          <p:cNvPr id="7" name="Θέση περιεχομένου 3">
            <a:extLst>
              <a:ext uri="{FF2B5EF4-FFF2-40B4-BE49-F238E27FC236}">
                <a16:creationId xmlns:a16="http://schemas.microsoft.com/office/drawing/2014/main" id="{245B3A72-3535-461B-AD74-0F1B11EB1C42}"/>
              </a:ext>
            </a:extLst>
          </p:cNvPr>
          <p:cNvSpPr txBox="1">
            <a:spLocks/>
          </p:cNvSpPr>
          <p:nvPr/>
        </p:nvSpPr>
        <p:spPr>
          <a:xfrm>
            <a:off x="8646941" y="1939580"/>
            <a:ext cx="3338732" cy="162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repeat {    </a:t>
            </a:r>
          </a:p>
          <a:p>
            <a:pPr marL="0" indent="0" algn="ctr">
              <a:buNone/>
            </a:pPr>
            <a:r>
              <a:rPr lang="en-US" sz="1800" dirty="0"/>
              <a:t>commands     </a:t>
            </a:r>
          </a:p>
          <a:p>
            <a:pPr marL="0" indent="0" algn="ctr">
              <a:buNone/>
            </a:pPr>
            <a:r>
              <a:rPr lang="en-US" sz="1800" dirty="0"/>
              <a:t>if(condition) { break }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pic>
        <p:nvPicPr>
          <p:cNvPr id="10" name="Γραφικό 9">
            <a:extLst>
              <a:ext uri="{FF2B5EF4-FFF2-40B4-BE49-F238E27FC236}">
                <a16:creationId xmlns:a16="http://schemas.microsoft.com/office/drawing/2014/main" id="{D815ABB7-3981-463A-8661-974D38524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0" y="3674378"/>
            <a:ext cx="2200275" cy="2238375"/>
          </a:xfrm>
          <a:prstGeom prst="rect">
            <a:avLst/>
          </a:prstGeom>
        </p:spPr>
      </p:pic>
      <p:pic>
        <p:nvPicPr>
          <p:cNvPr id="12" name="Γραφικό 11">
            <a:extLst>
              <a:ext uri="{FF2B5EF4-FFF2-40B4-BE49-F238E27FC236}">
                <a16:creationId xmlns:a16="http://schemas.microsoft.com/office/drawing/2014/main" id="{06109820-32D4-413A-8F0E-9E3042D85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0175" y="3674378"/>
            <a:ext cx="1771650" cy="1581150"/>
          </a:xfrm>
          <a:prstGeom prst="rect">
            <a:avLst/>
          </a:prstGeom>
        </p:spPr>
      </p:pic>
      <p:pic>
        <p:nvPicPr>
          <p:cNvPr id="14" name="Γραφικό 13">
            <a:extLst>
              <a:ext uri="{FF2B5EF4-FFF2-40B4-BE49-F238E27FC236}">
                <a16:creationId xmlns:a16="http://schemas.microsoft.com/office/drawing/2014/main" id="{6BAC77E2-71AC-4E09-A86D-39A5EF4DD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97230" y="3674378"/>
            <a:ext cx="2362200" cy="2295525"/>
          </a:xfrm>
          <a:prstGeom prst="rect">
            <a:avLst/>
          </a:prstGeom>
        </p:spPr>
      </p:pic>
      <p:cxnSp>
        <p:nvCxnSpPr>
          <p:cNvPr id="16" name="Ευθεία γραμμή σύνδεσης 15">
            <a:extLst>
              <a:ext uri="{FF2B5EF4-FFF2-40B4-BE49-F238E27FC236}">
                <a16:creationId xmlns:a16="http://schemas.microsoft.com/office/drawing/2014/main" id="{E767C0B7-8E64-49BA-A2EA-C52D5050BFEF}"/>
              </a:ext>
            </a:extLst>
          </p:cNvPr>
          <p:cNvCxnSpPr/>
          <p:nvPr/>
        </p:nvCxnSpPr>
        <p:spPr>
          <a:xfrm>
            <a:off x="3921954" y="2064432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Ευθεία γραμμή σύνδεσης 16">
            <a:extLst>
              <a:ext uri="{FF2B5EF4-FFF2-40B4-BE49-F238E27FC236}">
                <a16:creationId xmlns:a16="http://schemas.microsoft.com/office/drawing/2014/main" id="{B410CF27-D1D1-4D19-87A3-BDD6A4153B6E}"/>
              </a:ext>
            </a:extLst>
          </p:cNvPr>
          <p:cNvCxnSpPr/>
          <p:nvPr/>
        </p:nvCxnSpPr>
        <p:spPr>
          <a:xfrm>
            <a:off x="8111781" y="2064431"/>
            <a:ext cx="0" cy="37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8C2F46C-312D-4060-99E2-EB31947A5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4B2AFD9A-C818-4B7C-97CE-0981A239C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8" name="Θέση αριθμού διαφάνειας 7">
            <a:extLst>
              <a:ext uri="{FF2B5EF4-FFF2-40B4-BE49-F238E27FC236}">
                <a16:creationId xmlns:a16="http://schemas.microsoft.com/office/drawing/2014/main" id="{1FC9C641-2EBD-444E-B342-7DAA6B5C8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00907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22A4DFD-187E-49B9-89DD-AFF9A616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478094E4-4AFE-4886-A4E4-53665D573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Built-in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https://www.statmethods.net/management/functions.html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User-defined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800" dirty="0" err="1"/>
              <a:t>myfunction</a:t>
            </a:r>
            <a:r>
              <a:rPr lang="en-US" sz="1800" dirty="0"/>
              <a:t> &lt;- function(arg1, arg2, ... ){</a:t>
            </a:r>
          </a:p>
          <a:p>
            <a:pPr marL="0" indent="0" algn="ctr">
              <a:buNone/>
            </a:pPr>
            <a:r>
              <a:rPr lang="en-US" sz="1800" dirty="0"/>
              <a:t>statements</a:t>
            </a:r>
          </a:p>
          <a:p>
            <a:pPr marL="0" indent="0" algn="ctr">
              <a:buNone/>
            </a:pPr>
            <a:r>
              <a:rPr lang="en-US" sz="1800" dirty="0"/>
              <a:t>return(object)</a:t>
            </a:r>
          </a:p>
          <a:p>
            <a:pPr marL="0" indent="0" algn="ctr">
              <a:buNone/>
            </a:pPr>
            <a:r>
              <a:rPr lang="en-US" sz="1800" dirty="0"/>
              <a:t>}</a:t>
            </a:r>
            <a:endParaRPr lang="el-GR" sz="1800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D556AA72-7FB2-48CA-8150-394DFCD3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F2DD5C92-6CC6-4356-9691-2F1A6F961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38A78BB-FDBD-4604-9501-1A1F7CE3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18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E70B35B-4683-4EAF-8D03-29B6487C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743" y="264344"/>
            <a:ext cx="9601200" cy="733459"/>
          </a:xfrm>
        </p:spPr>
        <p:txBody>
          <a:bodyPr/>
          <a:lstStyle/>
          <a:p>
            <a:r>
              <a:rPr lang="en-US" dirty="0"/>
              <a:t>Data input and output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41CF956-D057-4A36-842C-DC8D3ED51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743" y="1254918"/>
            <a:ext cx="10042208" cy="5061476"/>
          </a:xfrm>
        </p:spPr>
        <p:txBody>
          <a:bodyPr>
            <a:normAutofit/>
          </a:bodyPr>
          <a:lstStyle/>
          <a:p>
            <a:r>
              <a:rPr lang="en-US" dirty="0"/>
              <a:t>Usually data are imported as tab-separated or comma-separated file formats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Excel files require loading a library (</a:t>
            </a:r>
            <a:r>
              <a:rPr lang="en-US" dirty="0" err="1"/>
              <a:t>readxl</a:t>
            </a:r>
            <a:r>
              <a:rPr lang="en-US" dirty="0"/>
              <a:t>, xlsx) which works the same way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207C8058-FF0C-4FA9-B365-50E1F62C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57" y="1883822"/>
            <a:ext cx="5832290" cy="3803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63637-F108-4617-918B-707888F73D13}"/>
              </a:ext>
            </a:extLst>
          </p:cNvPr>
          <p:cNvSpPr txBox="1"/>
          <p:nvPr/>
        </p:nvSpPr>
        <p:spPr>
          <a:xfrm>
            <a:off x="6400753" y="4568915"/>
            <a:ext cx="616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https://www.rdocumentation.org/packages/utils/versions/3.6.2/topics/read.table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https://www.rdocumentation.org/packages/utils/versions/3.6.2/topics/write.table</a:t>
            </a:r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  <a:p>
            <a:endParaRPr lang="en-US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6" name="Εικόνα 5">
            <a:extLst>
              <a:ext uri="{FF2B5EF4-FFF2-40B4-BE49-F238E27FC236}">
                <a16:creationId xmlns:a16="http://schemas.microsoft.com/office/drawing/2014/main" id="{E33FA41E-B038-4DAE-96CC-9F0ABEED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753" y="2743901"/>
            <a:ext cx="5426419" cy="1370198"/>
          </a:xfrm>
          <a:prstGeom prst="rect">
            <a:avLst/>
          </a:prstGeom>
        </p:spPr>
      </p:pic>
      <p:sp>
        <p:nvSpPr>
          <p:cNvPr id="7" name="Θέση ημερομηνίας 6">
            <a:extLst>
              <a:ext uri="{FF2B5EF4-FFF2-40B4-BE49-F238E27FC236}">
                <a16:creationId xmlns:a16="http://schemas.microsoft.com/office/drawing/2014/main" id="{E6DAFC78-DDEC-4F29-934C-6B410F40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8" name="Θέση υποσέλιδου 7">
            <a:extLst>
              <a:ext uri="{FF2B5EF4-FFF2-40B4-BE49-F238E27FC236}">
                <a16:creationId xmlns:a16="http://schemas.microsoft.com/office/drawing/2014/main" id="{2C9B2A1A-CFCE-4F17-9DAA-BFAC7800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9" name="Θέση αριθμού διαφάνειας 8">
            <a:extLst>
              <a:ext uri="{FF2B5EF4-FFF2-40B4-BE49-F238E27FC236}">
                <a16:creationId xmlns:a16="http://schemas.microsoft.com/office/drawing/2014/main" id="{B1B38AE6-9A17-4630-93DA-5EB7D485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374865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1022DA6-4FDF-41D6-BF87-3E878DD1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79" y="125324"/>
            <a:ext cx="5063197" cy="771061"/>
          </a:xfrm>
        </p:spPr>
        <p:txBody>
          <a:bodyPr/>
          <a:lstStyle/>
          <a:p>
            <a:r>
              <a:rPr lang="en-US" dirty="0"/>
              <a:t>Data types and structures</a:t>
            </a:r>
            <a:endParaRPr lang="el-GR" dirty="0"/>
          </a:p>
        </p:txBody>
      </p:sp>
      <p:graphicFrame>
        <p:nvGraphicFramePr>
          <p:cNvPr id="16" name="Διάγραμμα 15">
            <a:extLst>
              <a:ext uri="{FF2B5EF4-FFF2-40B4-BE49-F238E27FC236}">
                <a16:creationId xmlns:a16="http://schemas.microsoft.com/office/drawing/2014/main" id="{4FA6C0C9-B279-475A-A815-CFDCA9EDAB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499934"/>
              </p:ext>
            </p:extLst>
          </p:nvPr>
        </p:nvGraphicFramePr>
        <p:xfrm>
          <a:off x="6580837" y="931264"/>
          <a:ext cx="4587129" cy="5230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97536973-6582-4E5A-9AA0-E5B08BC30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853965" y="6385492"/>
            <a:ext cx="982047" cy="228600"/>
          </a:xfrm>
        </p:spPr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E515D1E-CC8F-41E6-B320-0C0C8E54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 dirty="0"/>
              <a:t>M. T. Pandi - R for Bioinformatics</a:t>
            </a:r>
            <a:endParaRPr lang="el-GR" noProof="0" dirty="0"/>
          </a:p>
        </p:txBody>
      </p:sp>
      <p:sp>
        <p:nvSpPr>
          <p:cNvPr id="5" name="Θέση αριθμού διαφάνειας 4">
            <a:extLst>
              <a:ext uri="{FF2B5EF4-FFF2-40B4-BE49-F238E27FC236}">
                <a16:creationId xmlns:a16="http://schemas.microsoft.com/office/drawing/2014/main" id="{749C1DA9-F2D7-4E1A-B9FA-7C1A0C24E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26</a:t>
            </a:fld>
            <a:endParaRPr lang="el-GR" noProof="0" dirty="0"/>
          </a:p>
        </p:txBody>
      </p:sp>
      <p:cxnSp>
        <p:nvCxnSpPr>
          <p:cNvPr id="7" name="Ευθεία γραμμή σύνδεσης 6">
            <a:extLst>
              <a:ext uri="{FF2B5EF4-FFF2-40B4-BE49-F238E27FC236}">
                <a16:creationId xmlns:a16="http://schemas.microsoft.com/office/drawing/2014/main" id="{3DE7E627-C31B-48DA-98C1-302E0AFDCE4A}"/>
              </a:ext>
            </a:extLst>
          </p:cNvPr>
          <p:cNvCxnSpPr/>
          <p:nvPr/>
        </p:nvCxnSpPr>
        <p:spPr>
          <a:xfrm>
            <a:off x="5932490" y="2291823"/>
            <a:ext cx="0" cy="269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F1596998-3ACF-449E-9DA4-1004ECCA286B}"/>
              </a:ext>
            </a:extLst>
          </p:cNvPr>
          <p:cNvGrpSpPr/>
          <p:nvPr/>
        </p:nvGrpSpPr>
        <p:grpSpPr>
          <a:xfrm>
            <a:off x="584479" y="1746237"/>
            <a:ext cx="4715550" cy="3789402"/>
            <a:chOff x="584479" y="1746237"/>
            <a:chExt cx="4715550" cy="3789402"/>
          </a:xfrm>
        </p:grpSpPr>
        <p:graphicFrame>
          <p:nvGraphicFramePr>
            <p:cNvPr id="8" name="Διάγραμμα 7">
              <a:extLst>
                <a:ext uri="{FF2B5EF4-FFF2-40B4-BE49-F238E27FC236}">
                  <a16:creationId xmlns:a16="http://schemas.microsoft.com/office/drawing/2014/main" id="{484033F9-0893-470C-B436-3B7326092C5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46134154"/>
                </p:ext>
              </p:extLst>
            </p:nvPr>
          </p:nvGraphicFramePr>
          <p:xfrm>
            <a:off x="584479" y="1746237"/>
            <a:ext cx="4587129" cy="378940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11" name="Ομάδα 10">
              <a:extLst>
                <a:ext uri="{FF2B5EF4-FFF2-40B4-BE49-F238E27FC236}">
                  <a16:creationId xmlns:a16="http://schemas.microsoft.com/office/drawing/2014/main" id="{EF8381D3-4B72-4DBC-A4FB-B5DAE62AC72A}"/>
                </a:ext>
              </a:extLst>
            </p:cNvPr>
            <p:cNvGrpSpPr/>
            <p:nvPr/>
          </p:nvGrpSpPr>
          <p:grpSpPr>
            <a:xfrm>
              <a:off x="4537922" y="1918600"/>
              <a:ext cx="753605" cy="228600"/>
              <a:chOff x="4031815" y="759"/>
              <a:chExt cx="1293329" cy="862219"/>
            </a:xfrm>
          </p:grpSpPr>
          <p:sp>
            <p:nvSpPr>
              <p:cNvPr id="12" name="Ορθογώνιο 11">
                <a:extLst>
                  <a:ext uri="{FF2B5EF4-FFF2-40B4-BE49-F238E27FC236}">
                    <a16:creationId xmlns:a16="http://schemas.microsoft.com/office/drawing/2014/main" id="{5FDC72EF-B065-4BFF-BE64-FADAE2EF9F6D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86AA1B-B9E5-4551-A39E-A8E2E4DC5071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1, 2, 1.5</a:t>
                </a:r>
                <a:endParaRPr lang="el-GR" sz="1200" kern="1200" dirty="0"/>
              </a:p>
            </p:txBody>
          </p:sp>
        </p:grpSp>
        <p:grpSp>
          <p:nvGrpSpPr>
            <p:cNvPr id="14" name="Ομάδα 13">
              <a:extLst>
                <a:ext uri="{FF2B5EF4-FFF2-40B4-BE49-F238E27FC236}">
                  <a16:creationId xmlns:a16="http://schemas.microsoft.com/office/drawing/2014/main" id="{A9BA7B59-77C4-4D6E-8902-F228F720966A}"/>
                </a:ext>
              </a:extLst>
            </p:cNvPr>
            <p:cNvGrpSpPr/>
            <p:nvPr/>
          </p:nvGrpSpPr>
          <p:grpSpPr>
            <a:xfrm>
              <a:off x="4531600" y="2752175"/>
              <a:ext cx="753605" cy="228600"/>
              <a:chOff x="4031815" y="759"/>
              <a:chExt cx="1293329" cy="862219"/>
            </a:xfrm>
          </p:grpSpPr>
          <p:sp>
            <p:nvSpPr>
              <p:cNvPr id="15" name="Ορθογώνιο 14">
                <a:extLst>
                  <a:ext uri="{FF2B5EF4-FFF2-40B4-BE49-F238E27FC236}">
                    <a16:creationId xmlns:a16="http://schemas.microsoft.com/office/drawing/2014/main" id="{CBFB79B4-B3C1-4B5B-8F06-F5E4D5F900A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C83C92-0068-492D-954D-7AB0BD5352E7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1</a:t>
                </a:r>
                <a:r>
                  <a:rPr lang="en-US" sz="1200" dirty="0"/>
                  <a:t>L, 2L</a:t>
                </a:r>
                <a:endParaRPr lang="el-GR" sz="1200" kern="1200" dirty="0"/>
              </a:p>
            </p:txBody>
          </p:sp>
        </p:grpSp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2642878F-1A11-47CC-AE21-B5BF00BF4E74}"/>
                </a:ext>
              </a:extLst>
            </p:cNvPr>
            <p:cNvGrpSpPr/>
            <p:nvPr/>
          </p:nvGrpSpPr>
          <p:grpSpPr>
            <a:xfrm>
              <a:off x="4536278" y="3498520"/>
              <a:ext cx="753605" cy="228600"/>
              <a:chOff x="4031815" y="759"/>
              <a:chExt cx="1293329" cy="862219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6F94FE06-E150-48C7-A3FC-415C1FF08DBE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5CF6504-255A-4036-B97F-02DCB9BA0E10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dirty="0"/>
                  <a:t>“Cat”</a:t>
                </a:r>
                <a:endParaRPr lang="el-GR" sz="1200" kern="1200" dirty="0"/>
              </a:p>
            </p:txBody>
          </p:sp>
        </p:grpSp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90946A27-92E6-48E1-A1BE-65E040095A5E}"/>
                </a:ext>
              </a:extLst>
            </p:cNvPr>
            <p:cNvGrpSpPr/>
            <p:nvPr/>
          </p:nvGrpSpPr>
          <p:grpSpPr>
            <a:xfrm>
              <a:off x="4531599" y="4332821"/>
              <a:ext cx="753605" cy="228600"/>
              <a:chOff x="4031815" y="759"/>
              <a:chExt cx="1293329" cy="862219"/>
            </a:xfrm>
          </p:grpSpPr>
          <p:sp>
            <p:nvSpPr>
              <p:cNvPr id="22" name="Ορθογώνιο 21">
                <a:extLst>
                  <a:ext uri="{FF2B5EF4-FFF2-40B4-BE49-F238E27FC236}">
                    <a16:creationId xmlns:a16="http://schemas.microsoft.com/office/drawing/2014/main" id="{D222ED28-55D8-4D8D-AC4E-1F1C795E39BC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430AD66-6E28-4A99-AF72-795560B17A5F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TRUE / FLASE</a:t>
                </a:r>
                <a:endParaRPr lang="el-GR" sz="1200" kern="1200" dirty="0"/>
              </a:p>
            </p:txBody>
          </p:sp>
        </p:grpSp>
        <p:grpSp>
          <p:nvGrpSpPr>
            <p:cNvPr id="24" name="Ομάδα 23">
              <a:extLst>
                <a:ext uri="{FF2B5EF4-FFF2-40B4-BE49-F238E27FC236}">
                  <a16:creationId xmlns:a16="http://schemas.microsoft.com/office/drawing/2014/main" id="{7C0DD14C-B7B4-4A55-8C13-DFA81411CB45}"/>
                </a:ext>
              </a:extLst>
            </p:cNvPr>
            <p:cNvGrpSpPr/>
            <p:nvPr/>
          </p:nvGrpSpPr>
          <p:grpSpPr>
            <a:xfrm>
              <a:off x="4546424" y="5052096"/>
              <a:ext cx="753605" cy="228600"/>
              <a:chOff x="4031815" y="759"/>
              <a:chExt cx="1293329" cy="862219"/>
            </a:xfrm>
          </p:grpSpPr>
          <p:sp>
            <p:nvSpPr>
              <p:cNvPr id="25" name="Ορθογώνιο 24">
                <a:extLst>
                  <a:ext uri="{FF2B5EF4-FFF2-40B4-BE49-F238E27FC236}">
                    <a16:creationId xmlns:a16="http://schemas.microsoft.com/office/drawing/2014/main" id="{DEF609AA-6026-4AF3-B07C-4A0866516344}"/>
                  </a:ext>
                </a:extLst>
              </p:cNvPr>
              <p:cNvSpPr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F9EC784-90DF-4F67-AA9F-EF7E92F47F3A}"/>
                  </a:ext>
                </a:extLst>
              </p:cNvPr>
              <p:cNvSpPr txBox="1"/>
              <p:nvPr/>
            </p:nvSpPr>
            <p:spPr>
              <a:xfrm>
                <a:off x="4031815" y="759"/>
                <a:ext cx="1293329" cy="86221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114300" lvl="1" indent="-114300" algn="l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"/>
                </a:pPr>
                <a:r>
                  <a:rPr lang="en-US" sz="1200" kern="1200" dirty="0"/>
                  <a:t>2+2i</a:t>
                </a:r>
                <a:endParaRPr lang="el-GR" sz="1200" kern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4550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06C766D-6DC8-4D38-A41C-36B38849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2858" y="480720"/>
            <a:ext cx="9601200" cy="785129"/>
          </a:xfrm>
        </p:spPr>
        <p:txBody>
          <a:bodyPr/>
          <a:lstStyle/>
          <a:p>
            <a:r>
              <a:rPr lang="en-US" dirty="0"/>
              <a:t>Accessing objects from lists in R</a:t>
            </a:r>
            <a:endParaRPr lang="el-GR" dirty="0"/>
          </a:p>
        </p:txBody>
      </p:sp>
      <p:pic>
        <p:nvPicPr>
          <p:cNvPr id="3" name="Εικόνα 2">
            <a:extLst>
              <a:ext uri="{FF2B5EF4-FFF2-40B4-BE49-F238E27FC236}">
                <a16:creationId xmlns:a16="http://schemas.microsoft.com/office/drawing/2014/main" id="{21AEA88F-48F8-4075-8A3C-B10220C1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445" y="1468233"/>
            <a:ext cx="5695950" cy="4714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5861F-F2A2-4A16-B908-325A33AA7A87}"/>
              </a:ext>
            </a:extLst>
          </p:cNvPr>
          <p:cNvSpPr txBox="1"/>
          <p:nvPr/>
        </p:nvSpPr>
        <p:spPr>
          <a:xfrm>
            <a:off x="8954556" y="3040840"/>
            <a:ext cx="3065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10000"/>
                  </a:schemeClr>
                </a:solidFill>
              </a:rPr>
              <a:t>https://twitter.com/hadleywickham/status/643381054758363136</a:t>
            </a:r>
            <a:endParaRPr lang="el-GR" sz="1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AA2FFA9A-835D-45DD-9166-A568151B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C5EA7205-66E7-4640-91B0-40CA30568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73858309-D288-4689-8954-36CABD1F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427292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9ED5B102-059A-46CF-9FEE-1AB34F9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93E30619-7798-4F9C-B2E0-3C138A2E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3D320DC8-6461-483F-82FB-81C1E052A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28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0FDC419-798A-4499-89B4-46D2C394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</a:t>
            </a:r>
            <a:endParaRPr lang="el-GR" dirty="0"/>
          </a:p>
        </p:txBody>
      </p:sp>
      <p:sp>
        <p:nvSpPr>
          <p:cNvPr id="3" name="Θέση κειμένου 2">
            <a:extLst>
              <a:ext uri="{FF2B5EF4-FFF2-40B4-BE49-F238E27FC236}">
                <a16:creationId xmlns:a16="http://schemas.microsoft.com/office/drawing/2014/main" id="{E3839D8A-7E94-4CBB-94DD-CBBE9E3EA7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2D4DC851-DAF3-49C5-8EAF-7743B78FE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DA6FE7A9-7405-4AB7-BEBD-2AFF5708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F7465A8C-1E37-469F-85C2-170AB3F1A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3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5900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A061A36B-9C8A-40B9-929D-81BB23585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l-GR" dirty="0"/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C6755766-D021-4D53-9C36-A39A30AF62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Bioinformatics</a:t>
            </a:r>
          </a:p>
          <a:p>
            <a:r>
              <a:rPr lang="en-US" dirty="0"/>
              <a:t>Pharmacogenomics</a:t>
            </a:r>
          </a:p>
          <a:p>
            <a:r>
              <a:rPr lang="en-US" dirty="0"/>
              <a:t>PGx Resources</a:t>
            </a:r>
          </a:p>
          <a:p>
            <a:r>
              <a:rPr lang="en-US" dirty="0"/>
              <a:t>R project</a:t>
            </a:r>
          </a:p>
          <a:p>
            <a:r>
              <a:rPr lang="en-US" dirty="0"/>
              <a:t>R packages</a:t>
            </a:r>
          </a:p>
          <a:p>
            <a:r>
              <a:rPr lang="en-US" dirty="0"/>
              <a:t>R ladies global</a:t>
            </a:r>
          </a:p>
          <a:p>
            <a:r>
              <a:rPr lang="en-US" dirty="0"/>
              <a:t>Useful resources</a:t>
            </a:r>
          </a:p>
          <a:p>
            <a:r>
              <a:rPr lang="en-US" dirty="0"/>
              <a:t>Getting started</a:t>
            </a:r>
          </a:p>
          <a:p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Start working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l-GR" dirty="0"/>
          </a:p>
        </p:txBody>
      </p:sp>
      <p:sp>
        <p:nvSpPr>
          <p:cNvPr id="2" name="Θέση περιεχομένου 1">
            <a:extLst>
              <a:ext uri="{FF2B5EF4-FFF2-40B4-BE49-F238E27FC236}">
                <a16:creationId xmlns:a16="http://schemas.microsoft.com/office/drawing/2014/main" id="{5BE865DF-9199-4467-AB14-50D5C928914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project</a:t>
            </a:r>
          </a:p>
          <a:p>
            <a:r>
              <a:rPr lang="en-US" dirty="0"/>
              <a:t>Install and load libraries</a:t>
            </a:r>
          </a:p>
          <a:p>
            <a:r>
              <a:rPr lang="en-US" dirty="0"/>
              <a:t>Update R and packages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Special values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Control structures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Data input and output</a:t>
            </a:r>
          </a:p>
          <a:p>
            <a:r>
              <a:rPr lang="en-US" dirty="0"/>
              <a:t>Data types and structures</a:t>
            </a:r>
          </a:p>
        </p:txBody>
      </p:sp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460DD07-FDC5-4B23-93CB-A1752365A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62D05519-4561-412D-9786-CBEA6594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C2464628-EA46-42B2-856A-93E25A8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4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118009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9A6AEF50-F82A-4A2B-8014-BF7F23DB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76" y="173534"/>
            <a:ext cx="4256353" cy="871495"/>
          </a:xfrm>
        </p:spPr>
        <p:txBody>
          <a:bodyPr/>
          <a:lstStyle/>
          <a:p>
            <a:r>
              <a:rPr lang="en-US" dirty="0"/>
              <a:t>Bioinformatics</a:t>
            </a:r>
            <a:endParaRPr lang="el-GR" dirty="0"/>
          </a:p>
        </p:txBody>
      </p:sp>
      <p:sp>
        <p:nvSpPr>
          <p:cNvPr id="42" name="Θέση περιεχομένου 41">
            <a:extLst>
              <a:ext uri="{FF2B5EF4-FFF2-40B4-BE49-F238E27FC236}">
                <a16:creationId xmlns:a16="http://schemas.microsoft.com/office/drawing/2014/main" id="{16C0DC35-5F26-4D96-AFB8-D5C88308F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67" y="1428656"/>
            <a:ext cx="4572000" cy="4030297"/>
          </a:xfrm>
        </p:spPr>
        <p:txBody>
          <a:bodyPr>
            <a:normAutofit/>
          </a:bodyPr>
          <a:lstStyle/>
          <a:p>
            <a:r>
              <a:rPr lang="en-US" dirty="0"/>
              <a:t>NGS data Analysis</a:t>
            </a:r>
          </a:p>
          <a:p>
            <a:r>
              <a:rPr lang="en-US" dirty="0"/>
              <a:t>Phylogenetic Analysis</a:t>
            </a:r>
          </a:p>
          <a:p>
            <a:r>
              <a:rPr lang="en-US" dirty="0"/>
              <a:t>Interaction Networks</a:t>
            </a:r>
          </a:p>
          <a:p>
            <a:r>
              <a:rPr lang="en-US" dirty="0"/>
              <a:t>Structural Genomics</a:t>
            </a:r>
          </a:p>
          <a:p>
            <a:r>
              <a:rPr lang="en-US" dirty="0"/>
              <a:t>Medical Image Analysis</a:t>
            </a:r>
          </a:p>
          <a:p>
            <a:r>
              <a:rPr lang="en-US" dirty="0"/>
              <a:t>Medical Decision Support</a:t>
            </a:r>
          </a:p>
          <a:p>
            <a:r>
              <a:rPr lang="en-US" dirty="0"/>
              <a:t>Drug Design</a:t>
            </a:r>
          </a:p>
          <a:p>
            <a:r>
              <a:rPr lang="en-US" dirty="0"/>
              <a:t>Modeling 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0AB7E-5FA6-442D-B99D-8B1E9FD09452}"/>
              </a:ext>
            </a:extLst>
          </p:cNvPr>
          <p:cNvSpPr txBox="1"/>
          <p:nvPr/>
        </p:nvSpPr>
        <p:spPr>
          <a:xfrm>
            <a:off x="628867" y="5539193"/>
            <a:ext cx="369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Trial and error approach</a:t>
            </a:r>
            <a:endParaRPr lang="el-GR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92FC8937-78B9-4EA6-80A3-0DDD26A09201}"/>
              </a:ext>
            </a:extLst>
          </p:cNvPr>
          <p:cNvGrpSpPr/>
          <p:nvPr/>
        </p:nvGrpSpPr>
        <p:grpSpPr>
          <a:xfrm>
            <a:off x="5200867" y="556949"/>
            <a:ext cx="6099048" cy="5711252"/>
            <a:chOff x="5867401" y="362303"/>
            <a:chExt cx="6107970" cy="6163004"/>
          </a:xfrm>
        </p:grpSpPr>
        <p:sp>
          <p:nvSpPr>
            <p:cNvPr id="17" name="Εξάγωνο 16">
              <a:extLst>
                <a:ext uri="{FF2B5EF4-FFF2-40B4-BE49-F238E27FC236}">
                  <a16:creationId xmlns:a16="http://schemas.microsoft.com/office/drawing/2014/main" id="{32BD8FB4-8AF9-4A31-A8C4-5E0BF8F2F3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1424950"/>
              <a:ext cx="2213280" cy="1908000"/>
            </a:xfrm>
            <a:prstGeom prst="hexagon">
              <a:avLst/>
            </a:prstGeom>
            <a:solidFill>
              <a:schemeClr val="tx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Biology &amp; Genetics</a:t>
              </a:r>
              <a:endParaRPr lang="el-GR" dirty="0"/>
            </a:p>
          </p:txBody>
        </p:sp>
        <p:sp>
          <p:nvSpPr>
            <p:cNvPr id="21" name="Εξάγωνο 20">
              <a:extLst>
                <a:ext uri="{FF2B5EF4-FFF2-40B4-BE49-F238E27FC236}">
                  <a16:creationId xmlns:a16="http://schemas.microsoft.com/office/drawing/2014/main" id="{E870B405-502A-4E55-BEE2-2AA9999E1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2489805"/>
              <a:ext cx="2213280" cy="190800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Informatics</a:t>
              </a:r>
              <a:endParaRPr lang="el-GR" dirty="0"/>
            </a:p>
          </p:txBody>
        </p:sp>
        <p:sp>
          <p:nvSpPr>
            <p:cNvPr id="31" name="Εξάγωνο 30">
              <a:extLst>
                <a:ext uri="{FF2B5EF4-FFF2-40B4-BE49-F238E27FC236}">
                  <a16:creationId xmlns:a16="http://schemas.microsoft.com/office/drawing/2014/main" id="{00D5AC12-A825-4251-8DCC-F4875222D5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362303"/>
              <a:ext cx="2213280" cy="1908000"/>
            </a:xfrm>
            <a:prstGeom prst="hexagon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Mining</a:t>
              </a:r>
              <a:endParaRPr lang="el-GR" dirty="0"/>
            </a:p>
          </p:txBody>
        </p:sp>
        <p:sp>
          <p:nvSpPr>
            <p:cNvPr id="33" name="Εξάγωνο 32">
              <a:extLst>
                <a:ext uri="{FF2B5EF4-FFF2-40B4-BE49-F238E27FC236}">
                  <a16:creationId xmlns:a16="http://schemas.microsoft.com/office/drawing/2014/main" id="{695C624D-0686-47BB-B569-242D30A969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1419745"/>
              <a:ext cx="2213280" cy="1908000"/>
            </a:xfrm>
            <a:prstGeom prst="hexagon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ML &amp; AI</a:t>
              </a:r>
              <a:endParaRPr lang="el-GR" dirty="0"/>
            </a:p>
          </p:txBody>
        </p:sp>
        <p:sp>
          <p:nvSpPr>
            <p:cNvPr id="35" name="Εξάγωνο 34">
              <a:extLst>
                <a:ext uri="{FF2B5EF4-FFF2-40B4-BE49-F238E27FC236}">
                  <a16:creationId xmlns:a16="http://schemas.microsoft.com/office/drawing/2014/main" id="{49B0C555-5DAB-4F73-8CFC-3F902ADB7D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62091" y="3547247"/>
              <a:ext cx="2213280" cy="1908000"/>
            </a:xfrm>
            <a:prstGeom prst="hexagon">
              <a:avLst/>
            </a:prstGeom>
            <a:solidFill>
              <a:schemeClr val="tx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Statistics</a:t>
              </a:r>
              <a:endParaRPr lang="el-GR" dirty="0"/>
            </a:p>
          </p:txBody>
        </p:sp>
        <p:sp>
          <p:nvSpPr>
            <p:cNvPr id="37" name="Εξάγωνο 36">
              <a:extLst>
                <a:ext uri="{FF2B5EF4-FFF2-40B4-BE49-F238E27FC236}">
                  <a16:creationId xmlns:a16="http://schemas.microsoft.com/office/drawing/2014/main" id="{D416575E-8347-4091-ADFF-EBAD9175CD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67401" y="3547247"/>
              <a:ext cx="2213280" cy="1908000"/>
            </a:xfrm>
            <a:prstGeom prst="hexagon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Medicine</a:t>
              </a:r>
              <a:endParaRPr lang="el-GR" dirty="0"/>
            </a:p>
          </p:txBody>
        </p:sp>
        <p:sp>
          <p:nvSpPr>
            <p:cNvPr id="39" name="Εξάγωνο 38">
              <a:extLst>
                <a:ext uri="{FF2B5EF4-FFF2-40B4-BE49-F238E27FC236}">
                  <a16:creationId xmlns:a16="http://schemas.microsoft.com/office/drawing/2014/main" id="{55870CAB-7FD3-4459-A446-D105F5F6BE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14746" y="4617307"/>
              <a:ext cx="2213280" cy="1908000"/>
            </a:xfrm>
            <a:prstGeom prst="hexagon">
              <a:avLst/>
            </a:prstGeom>
            <a:solidFill>
              <a:schemeClr val="accent3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Visualization</a:t>
              </a:r>
              <a:endParaRPr lang="el-GR" dirty="0"/>
            </a:p>
          </p:txBody>
        </p:sp>
      </p:grpSp>
      <p:sp>
        <p:nvSpPr>
          <p:cNvPr id="2" name="Θέση ημερομηνίας 1">
            <a:extLst>
              <a:ext uri="{FF2B5EF4-FFF2-40B4-BE49-F238E27FC236}">
                <a16:creationId xmlns:a16="http://schemas.microsoft.com/office/drawing/2014/main" id="{3DF437BE-00E3-4600-88F7-20C9F41BF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3" name="Θέση υποσέλιδου 2">
            <a:extLst>
              <a:ext uri="{FF2B5EF4-FFF2-40B4-BE49-F238E27FC236}">
                <a16:creationId xmlns:a16="http://schemas.microsoft.com/office/drawing/2014/main" id="{A1E7C19B-CAC4-415F-BC15-2D001F80B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8867" y="6366939"/>
            <a:ext cx="6099048" cy="228600"/>
          </a:xfrm>
        </p:spPr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4" name="Θέση αριθμού διαφάνειας 3">
            <a:extLst>
              <a:ext uri="{FF2B5EF4-FFF2-40B4-BE49-F238E27FC236}">
                <a16:creationId xmlns:a16="http://schemas.microsoft.com/office/drawing/2014/main" id="{17A3E92B-3E54-44BC-AB0E-D58E94611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5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284674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Τίτλος 4">
            <a:extLst>
              <a:ext uri="{FF2B5EF4-FFF2-40B4-BE49-F238E27FC236}">
                <a16:creationId xmlns:a16="http://schemas.microsoft.com/office/drawing/2014/main" id="{1E07B3C6-7AEB-40F5-A8B4-CE8CE345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Pharmacogenomics (genome wide)</a:t>
            </a:r>
            <a:r>
              <a:rPr lang="en-US" sz="1400" dirty="0">
                <a:solidFill>
                  <a:schemeClr val="tx1"/>
                </a:solidFill>
              </a:rPr>
              <a:t>    </a:t>
            </a:r>
            <a:r>
              <a:rPr lang="en-US" sz="2000" dirty="0">
                <a:solidFill>
                  <a:schemeClr val="tx1"/>
                </a:solidFill>
              </a:rPr>
              <a:t>vs Pharmacogenetics (focused areas)</a:t>
            </a:r>
            <a:endParaRPr lang="el-GR" sz="2000" dirty="0">
              <a:solidFill>
                <a:schemeClr val="tx1"/>
              </a:solidFill>
            </a:endParaRPr>
          </a:p>
        </p:txBody>
      </p:sp>
      <p:sp>
        <p:nvSpPr>
          <p:cNvPr id="6" name="Θέση περιεχομένου 5">
            <a:extLst>
              <a:ext uri="{FF2B5EF4-FFF2-40B4-BE49-F238E27FC236}">
                <a16:creationId xmlns:a16="http://schemas.microsoft.com/office/drawing/2014/main" id="{9CB9547A-07D7-4070-A73A-D97A5B71F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Genome affects response to medications</a:t>
            </a:r>
          </a:p>
          <a:p>
            <a:pPr lvl="1"/>
            <a:r>
              <a:rPr lang="en-US" dirty="0"/>
              <a:t>Adverse Drug Reactions (ADRs)</a:t>
            </a:r>
          </a:p>
          <a:p>
            <a:pPr lvl="1"/>
            <a:r>
              <a:rPr lang="en-US" dirty="0"/>
              <a:t>Effectiveness </a:t>
            </a:r>
          </a:p>
          <a:p>
            <a:pPr lvl="1"/>
            <a:r>
              <a:rPr lang="en-US" dirty="0"/>
              <a:t>Idiosyncratic reactions (immune system- mediated toxicity)</a:t>
            </a:r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pPr lvl="1"/>
            <a:endParaRPr lang="el-GR" dirty="0"/>
          </a:p>
          <a:p>
            <a:endParaRPr lang="el-GR" dirty="0"/>
          </a:p>
          <a:p>
            <a:endParaRPr lang="el-GR" dirty="0"/>
          </a:p>
          <a:p>
            <a:r>
              <a:rPr lang="en-US" dirty="0"/>
              <a:t>Data driven instead of hypothesis driven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0BF6BA-B537-4FE0-A83C-78A003EF9595}"/>
              </a:ext>
            </a:extLst>
          </p:cNvPr>
          <p:cNvSpPr txBox="1"/>
          <p:nvPr/>
        </p:nvSpPr>
        <p:spPr>
          <a:xfrm>
            <a:off x="8466405" y="4191155"/>
            <a:ext cx="334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chemeClr val="tx2">
                    <a:lumMod val="10000"/>
                  </a:schemeClr>
                </a:solidFill>
              </a:rPr>
              <a:t>Pirmohamed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 M, Park BK. Genetic susceptibility to adverse drug reactions. 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Trends </a:t>
            </a:r>
            <a:r>
              <a:rPr lang="en-US" sz="1200" b="1" i="1" dirty="0" err="1">
                <a:solidFill>
                  <a:schemeClr val="tx2">
                    <a:lumMod val="10000"/>
                  </a:schemeClr>
                </a:solidFill>
              </a:rPr>
              <a:t>Pharmacol</a:t>
            </a:r>
            <a:r>
              <a:rPr lang="en-US" sz="1200" b="1" i="1" dirty="0">
                <a:solidFill>
                  <a:schemeClr val="tx2">
                    <a:lumMod val="10000"/>
                  </a:schemeClr>
                </a:solidFill>
              </a:rPr>
              <a:t> Sci</a:t>
            </a:r>
            <a:r>
              <a:rPr lang="en-US" sz="1200" b="1" dirty="0">
                <a:solidFill>
                  <a:schemeClr val="tx2">
                    <a:lumMod val="10000"/>
                  </a:schemeClr>
                </a:solidFill>
              </a:rPr>
              <a:t>. 2001;22(6):298-305. doi:10.1016/s0165-6147(00)01717-x</a:t>
            </a:r>
          </a:p>
        </p:txBody>
      </p:sp>
      <p:pic>
        <p:nvPicPr>
          <p:cNvPr id="2" name="Εικόνα 1">
            <a:extLst>
              <a:ext uri="{FF2B5EF4-FFF2-40B4-BE49-F238E27FC236}">
                <a16:creationId xmlns:a16="http://schemas.microsoft.com/office/drawing/2014/main" id="{95E32738-7D92-454F-8096-0B98D365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953" y="3235569"/>
            <a:ext cx="4727776" cy="2398822"/>
          </a:xfrm>
          <a:prstGeom prst="rect">
            <a:avLst/>
          </a:prstGeom>
        </p:spPr>
      </p:pic>
      <p:sp>
        <p:nvSpPr>
          <p:cNvPr id="3" name="Θέση ημερομηνίας 2">
            <a:extLst>
              <a:ext uri="{FF2B5EF4-FFF2-40B4-BE49-F238E27FC236}">
                <a16:creationId xmlns:a16="http://schemas.microsoft.com/office/drawing/2014/main" id="{2FD4B32F-B09E-4442-B172-AFEBCD342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89B3D5E0-4468-436F-BCD0-1621E4896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3CF8B3DE-83D9-41A6-B85B-7FE865F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6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9644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ACD2EB9-6DC3-470B-B265-93EF37EA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PGx Resources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A51E928-5922-4FF7-BFE6-3546420F2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399" y="1828799"/>
            <a:ext cx="9916551" cy="4348163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000" dirty="0"/>
              <a:t>Published literature </a:t>
            </a:r>
          </a:p>
          <a:p>
            <a:pPr lvl="1"/>
            <a:endParaRPr lang="el-GR" sz="2000" dirty="0"/>
          </a:p>
          <a:p>
            <a:pPr lvl="1"/>
            <a:r>
              <a:rPr lang="en-US" sz="2000" dirty="0"/>
              <a:t>Databases: NIH database of Genotypes and Phenotypes (</a:t>
            </a:r>
            <a:r>
              <a:rPr lang="en-US" sz="2000" dirty="0" err="1"/>
              <a:t>dbGaP</a:t>
            </a:r>
            <a:r>
              <a:rPr lang="en-US" sz="2000" dirty="0"/>
              <a:t>),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dbSNP</a:t>
            </a:r>
            <a:r>
              <a:rPr lang="en-US" sz="2000" dirty="0"/>
              <a:t>, Pharmacogenomics Knowledge Base (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PharmGKB</a:t>
            </a:r>
            <a:r>
              <a:rPr lang="en-US" sz="2000" dirty="0"/>
              <a:t>), </a:t>
            </a:r>
            <a:r>
              <a:rPr lang="en-US" sz="2000" dirty="0" err="1"/>
              <a:t>PharmacoDB</a:t>
            </a:r>
            <a:r>
              <a:rPr lang="en-US" sz="2000" dirty="0"/>
              <a:t>, </a:t>
            </a:r>
            <a:r>
              <a:rPr lang="en-US" sz="2000" dirty="0" err="1"/>
              <a:t>DrugBank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5">
                    <a:lumMod val="75000"/>
                  </a:schemeClr>
                </a:solidFill>
              </a:rPr>
              <a:t>PharmVar</a:t>
            </a:r>
            <a:r>
              <a:rPr lang="en-US" sz="2000" dirty="0"/>
              <a:t>, </a:t>
            </a:r>
            <a:r>
              <a:rPr lang="en-US" sz="2000" dirty="0" err="1"/>
              <a:t>PharmacoGenomic</a:t>
            </a:r>
            <a:r>
              <a:rPr lang="en-US" sz="2000" dirty="0"/>
              <a:t> Mutation Database (PGMD), Human Genome Mutation Database (HGMD)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Regulatory bodies: Food and Drug Administration (FDA),  European Medicines Agency (EMA)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Working Groups: Dutch Pharmacogenetics Working Group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DPWG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International Consortiums: NIH Pharmacogenetics Research Network (PGRN),  Clinical Pharmacogenetics Implementation Consortium (</a:t>
            </a:r>
            <a:r>
              <a:rPr lang="en-US" sz="2000" dirty="0">
                <a:solidFill>
                  <a:schemeClr val="accent5">
                    <a:lumMod val="75000"/>
                  </a:schemeClr>
                </a:solidFill>
              </a:rPr>
              <a:t>CPIC</a:t>
            </a:r>
            <a:r>
              <a:rPr lang="en-US" sz="2000" dirty="0"/>
              <a:t>)</a:t>
            </a:r>
            <a:endParaRPr lang="el-GR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Online tools and applications: </a:t>
            </a:r>
            <a:r>
              <a:rPr lang="en-US" sz="2000" dirty="0" err="1"/>
              <a:t>PharmCat</a:t>
            </a:r>
            <a:r>
              <a:rPr lang="en-US" sz="2000" dirty="0"/>
              <a:t>, </a:t>
            </a:r>
            <a:r>
              <a:rPr lang="en-US" sz="2000" dirty="0" err="1"/>
              <a:t>Pgenius</a:t>
            </a:r>
            <a:r>
              <a:rPr lang="en-US" sz="2000" dirty="0"/>
              <a:t> </a:t>
            </a:r>
          </a:p>
          <a:p>
            <a:endParaRPr lang="el-GR" dirty="0"/>
          </a:p>
        </p:txBody>
      </p:sp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ED4F4B23-3395-4E28-BF2E-217612DF6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5" name="Θέση υποσέλιδου 4">
            <a:extLst>
              <a:ext uri="{FF2B5EF4-FFF2-40B4-BE49-F238E27FC236}">
                <a16:creationId xmlns:a16="http://schemas.microsoft.com/office/drawing/2014/main" id="{92ABF314-78BB-436F-A2CE-CED6F9B9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D4A8EB17-BA62-4C9C-8F7A-60056C544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7</a:t>
            </a:fld>
            <a:endParaRPr lang="el-GR" noProof="0" dirty="0"/>
          </a:p>
        </p:txBody>
      </p:sp>
    </p:spTree>
    <p:extLst>
      <p:ext uri="{BB962C8B-B14F-4D97-AF65-F5344CB8AC3E}">
        <p14:creationId xmlns:p14="http://schemas.microsoft.com/office/powerpoint/2010/main" val="98634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21334C1-D91D-4561-8431-4ACB6A679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05435"/>
            <a:ext cx="9601200" cy="751205"/>
          </a:xfrm>
        </p:spPr>
        <p:txBody>
          <a:bodyPr/>
          <a:lstStyle/>
          <a:p>
            <a:r>
              <a:rPr lang="en-US" dirty="0"/>
              <a:t>R project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006761B5-084E-4BFF-A454-808D018B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0900" y="1376311"/>
            <a:ext cx="9601200" cy="4348163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free software environment for statistical computing and graphics supported by the R Foundation for Statistical Computing</a:t>
            </a:r>
          </a:p>
          <a:p>
            <a:r>
              <a:rPr lang="en-US" dirty="0"/>
              <a:t>R was created by Ross Ihaka and Robert Gentleman (R&amp;R) at the University of Auckland, New Zealand, and is developed by the R Development Core Team </a:t>
            </a:r>
          </a:p>
          <a:p>
            <a:r>
              <a:rPr lang="en-US" dirty="0"/>
              <a:t>Based on S (developed at Bell Laboratories by John Chambers and colleagues)</a:t>
            </a:r>
          </a:p>
        </p:txBody>
      </p:sp>
      <p:pic>
        <p:nvPicPr>
          <p:cNvPr id="5" name="Εικόνα 4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2F3842C8-76C4-4A3F-9074-9275B0839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6083" y="5657460"/>
            <a:ext cx="1295400" cy="1108417"/>
          </a:xfrm>
          <a:prstGeom prst="rect">
            <a:avLst/>
          </a:prstGeom>
        </p:spPr>
      </p:pic>
      <p:sp>
        <p:nvSpPr>
          <p:cNvPr id="4" name="Θέση ημερομηνίας 3">
            <a:extLst>
              <a:ext uri="{FF2B5EF4-FFF2-40B4-BE49-F238E27FC236}">
                <a16:creationId xmlns:a16="http://schemas.microsoft.com/office/drawing/2014/main" id="{79F3B401-9AE6-4729-9343-7B0922EFB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υποσέλιδου 5">
            <a:extLst>
              <a:ext uri="{FF2B5EF4-FFF2-40B4-BE49-F238E27FC236}">
                <a16:creationId xmlns:a16="http://schemas.microsoft.com/office/drawing/2014/main" id="{D1810D9B-FBCE-4477-8848-81C90D7A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7" name="Θέση αριθμού διαφάνειας 6">
            <a:extLst>
              <a:ext uri="{FF2B5EF4-FFF2-40B4-BE49-F238E27FC236}">
                <a16:creationId xmlns:a16="http://schemas.microsoft.com/office/drawing/2014/main" id="{D8B1BF7A-928C-4436-9105-BCC22C7F7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8</a:t>
            </a:fld>
            <a:endParaRPr lang="el-GR" noProof="0" dirty="0"/>
          </a:p>
        </p:txBody>
      </p:sp>
      <p:pic>
        <p:nvPicPr>
          <p:cNvPr id="9" name="Εικόνα 8">
            <a:extLst>
              <a:ext uri="{FF2B5EF4-FFF2-40B4-BE49-F238E27FC236}">
                <a16:creationId xmlns:a16="http://schemas.microsoft.com/office/drawing/2014/main" id="{1A1CDB4B-D7EE-4F34-8F2E-B1C85745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446" y="3429001"/>
            <a:ext cx="4005963" cy="2654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3D868E-44E9-44FB-BCAB-DDF0FBD61FD6}"/>
              </a:ext>
            </a:extLst>
          </p:cNvPr>
          <p:cNvSpPr txBox="1"/>
          <p:nvPr/>
        </p:nvSpPr>
        <p:spPr>
          <a:xfrm>
            <a:off x="3474778" y="6211669"/>
            <a:ext cx="4735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10000"/>
                  </a:schemeClr>
                </a:solidFill>
              </a:rPr>
              <a:t>https://www.stat.auckland.ac.nz/~ihaka/downloads/Massey.pdf</a:t>
            </a:r>
            <a:endParaRPr lang="el-GR" sz="1200" dirty="0">
              <a:solidFill>
                <a:schemeClr val="tx2">
                  <a:lumMod val="10000"/>
                </a:schemeClr>
              </a:solidFill>
            </a:endParaRPr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F10B1EAD-479F-47FD-8375-27EEB8B4F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777" y="3429000"/>
            <a:ext cx="3663083" cy="265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1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A242AF-1EE0-4773-A6DE-F0FE2F6D6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A453FB1D-1A52-4EC7-94BB-58BDD5887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Base R (pre-installed): base, compiler, datasets, graphics, </a:t>
            </a:r>
            <a:r>
              <a:rPr lang="en-US" dirty="0" err="1"/>
              <a:t>grDevices</a:t>
            </a:r>
            <a:r>
              <a:rPr lang="en-US" dirty="0"/>
              <a:t>, grid, methods, parallel, splines, stats, stats4, </a:t>
            </a:r>
            <a:r>
              <a:rPr lang="en-US" dirty="0" err="1"/>
              <a:t>tcltk</a:t>
            </a:r>
            <a:r>
              <a:rPr lang="en-US" dirty="0"/>
              <a:t>, tools, utils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CRAN (The Comprehensive R Archive Network) distributed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Bioconductor packages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GitHub</a:t>
            </a:r>
          </a:p>
          <a:p>
            <a:endParaRPr lang="el-GR" dirty="0"/>
          </a:p>
        </p:txBody>
      </p:sp>
      <p:sp>
        <p:nvSpPr>
          <p:cNvPr id="4" name="Θέση υποσέλιδου 3">
            <a:extLst>
              <a:ext uri="{FF2B5EF4-FFF2-40B4-BE49-F238E27FC236}">
                <a16:creationId xmlns:a16="http://schemas.microsoft.com/office/drawing/2014/main" id="{C7637696-9D2D-4432-B56C-57F464D42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noProof="0"/>
              <a:t>M. T. Pandi - R for Bioinformatics</a:t>
            </a:r>
            <a:endParaRPr lang="el-GR" noProof="0" dirty="0"/>
          </a:p>
        </p:txBody>
      </p:sp>
      <p:sp>
        <p:nvSpPr>
          <p:cNvPr id="5" name="Θέση ημερομηνίας 4">
            <a:extLst>
              <a:ext uri="{FF2B5EF4-FFF2-40B4-BE49-F238E27FC236}">
                <a16:creationId xmlns:a16="http://schemas.microsoft.com/office/drawing/2014/main" id="{318E3C08-1C51-404B-80DB-2E7AAC8A4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l-GR" noProof="0"/>
              <a:t>26/8/2020</a:t>
            </a:r>
            <a:endParaRPr lang="el-GR" noProof="0" dirty="0"/>
          </a:p>
        </p:txBody>
      </p:sp>
      <p:sp>
        <p:nvSpPr>
          <p:cNvPr id="6" name="Θέση αριθμού διαφάνειας 5">
            <a:extLst>
              <a:ext uri="{FF2B5EF4-FFF2-40B4-BE49-F238E27FC236}">
                <a16:creationId xmlns:a16="http://schemas.microsoft.com/office/drawing/2014/main" id="{387400D1-AB79-4987-BC22-364C07E09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el-GR" noProof="0" smtClean="0"/>
              <a:t>9</a:t>
            </a:fld>
            <a:endParaRPr lang="el-GR" noProof="0" dirty="0"/>
          </a:p>
        </p:txBody>
      </p:sp>
      <p:pic>
        <p:nvPicPr>
          <p:cNvPr id="10" name="Εικόνα 9" descr="Εικόνα που περιέχει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339F8A69-DF6C-4305-9D19-279FACAA6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12" y="3594717"/>
            <a:ext cx="2094336" cy="628301"/>
          </a:xfrm>
          <a:prstGeom prst="rect">
            <a:avLst/>
          </a:prstGeom>
        </p:spPr>
      </p:pic>
      <p:pic>
        <p:nvPicPr>
          <p:cNvPr id="12" name="Εικόνα 11">
            <a:extLst>
              <a:ext uri="{FF2B5EF4-FFF2-40B4-BE49-F238E27FC236}">
                <a16:creationId xmlns:a16="http://schemas.microsoft.com/office/drawing/2014/main" id="{B698D107-6B7B-4EB3-AEEC-673E890B8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88" y="3317615"/>
            <a:ext cx="4613861" cy="296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4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Ξυσμένο μέταλλο 16x9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891930_TF03030981" id="{55E68189-8895-4C3E-B377-D6AFD5BE3E12}" vid="{95DBA6B7-DE97-44FB-B0AC-D457A36FFD7A}"/>
    </a:ext>
  </a:extLst>
</a:theme>
</file>

<file path=ppt/theme/theme2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Θέμα του Offic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1818</Words>
  <Application>Microsoft Office PowerPoint</Application>
  <PresentationFormat>Ευρεία οθόνη</PresentationFormat>
  <Paragraphs>384</Paragraphs>
  <Slides>28</Slides>
  <Notes>3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28</vt:i4>
      </vt:variant>
    </vt:vector>
  </HeadingPairs>
  <TitlesOfParts>
    <vt:vector size="34" baseType="lpstr">
      <vt:lpstr>Arial</vt:lpstr>
      <vt:lpstr>Avenir Next LT Pro Light</vt:lpstr>
      <vt:lpstr>Bembo</vt:lpstr>
      <vt:lpstr>Cavolini</vt:lpstr>
      <vt:lpstr>Georgia</vt:lpstr>
      <vt:lpstr>Ξυσμένο μέταλλο 16x9</vt:lpstr>
      <vt:lpstr>R for Bioinformatics Introduction</vt:lpstr>
      <vt:lpstr>about::me</vt:lpstr>
      <vt:lpstr>Part I</vt:lpstr>
      <vt:lpstr>Table of contents</vt:lpstr>
      <vt:lpstr>Bioinformatics</vt:lpstr>
      <vt:lpstr>Pharmacogenomics (genome wide)    vs Pharmacogenetics (focused areas)</vt:lpstr>
      <vt:lpstr>PGx Resources</vt:lpstr>
      <vt:lpstr>R project</vt:lpstr>
      <vt:lpstr>R packages</vt:lpstr>
      <vt:lpstr>R-ladies Global</vt:lpstr>
      <vt:lpstr>Useful resources </vt:lpstr>
      <vt:lpstr>Getting started</vt:lpstr>
      <vt:lpstr>R studio (an integrated development environment (IDE) for R)</vt:lpstr>
      <vt:lpstr>Start working</vt:lpstr>
      <vt:lpstr>Creating a project</vt:lpstr>
      <vt:lpstr>Installing and Loading Libraries</vt:lpstr>
      <vt:lpstr>Updating R and packages</vt:lpstr>
      <vt:lpstr>Getting help in R</vt:lpstr>
      <vt:lpstr>Variables</vt:lpstr>
      <vt:lpstr>Special values in R</vt:lpstr>
      <vt:lpstr>Operators</vt:lpstr>
      <vt:lpstr>Control Structures - Decision Making</vt:lpstr>
      <vt:lpstr>Control Structures - Loops</vt:lpstr>
      <vt:lpstr>Functions</vt:lpstr>
      <vt:lpstr>Data input and output</vt:lpstr>
      <vt:lpstr>Data types and structures</vt:lpstr>
      <vt:lpstr>Accessing objects from lists in R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R for Bioinformatics</dc:title>
  <dc:creator>Maria Theodora Pandi</dc:creator>
  <cp:lastModifiedBy>Maria Theodora Pandi</cp:lastModifiedBy>
  <cp:revision>124</cp:revision>
  <dcterms:created xsi:type="dcterms:W3CDTF">2020-08-13T14:44:25Z</dcterms:created>
  <dcterms:modified xsi:type="dcterms:W3CDTF">2020-09-15T09:17:07Z</dcterms:modified>
</cp:coreProperties>
</file>